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8"/>
  </p:notesMasterIdLst>
  <p:sldIdLst>
    <p:sldId id="502" r:id="rId2"/>
    <p:sldId id="503" r:id="rId3"/>
    <p:sldId id="411" r:id="rId4"/>
    <p:sldId id="415" r:id="rId5"/>
    <p:sldId id="432" r:id="rId6"/>
    <p:sldId id="474" r:id="rId7"/>
    <p:sldId id="475" r:id="rId8"/>
    <p:sldId id="504" r:id="rId9"/>
    <p:sldId id="505" r:id="rId10"/>
    <p:sldId id="506" r:id="rId11"/>
    <p:sldId id="507" r:id="rId12"/>
    <p:sldId id="508" r:id="rId13"/>
    <p:sldId id="488" r:id="rId14"/>
    <p:sldId id="489" r:id="rId15"/>
    <p:sldId id="509" r:id="rId16"/>
    <p:sldId id="490" r:id="rId17"/>
    <p:sldId id="476" r:id="rId18"/>
    <p:sldId id="477" r:id="rId19"/>
    <p:sldId id="478" r:id="rId20"/>
    <p:sldId id="479" r:id="rId21"/>
    <p:sldId id="480" r:id="rId22"/>
    <p:sldId id="481" r:id="rId23"/>
    <p:sldId id="482" r:id="rId24"/>
    <p:sldId id="483" r:id="rId25"/>
    <p:sldId id="484" r:id="rId26"/>
    <p:sldId id="485" r:id="rId27"/>
    <p:sldId id="486" r:id="rId28"/>
    <p:sldId id="487" r:id="rId29"/>
    <p:sldId id="491" r:id="rId30"/>
    <p:sldId id="492" r:id="rId31"/>
    <p:sldId id="494" r:id="rId32"/>
    <p:sldId id="495" r:id="rId33"/>
    <p:sldId id="499" r:id="rId34"/>
    <p:sldId id="500" r:id="rId35"/>
    <p:sldId id="501" r:id="rId36"/>
    <p:sldId id="331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82"/>
    <a:srgbClr val="009900"/>
    <a:srgbClr val="339933"/>
    <a:srgbClr val="E4580A"/>
    <a:srgbClr val="91E509"/>
    <a:srgbClr val="00CC00"/>
    <a:srgbClr val="72E509"/>
    <a:srgbClr val="28A010"/>
    <a:srgbClr val="FFA401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81" autoAdjust="0"/>
    <p:restoredTop sz="76173" autoAdjust="0"/>
  </p:normalViewPr>
  <p:slideViewPr>
    <p:cSldViewPr>
      <p:cViewPr varScale="1">
        <p:scale>
          <a:sx n="74" d="100"/>
          <a:sy n="74" d="100"/>
        </p:scale>
        <p:origin x="-158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283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19FF40-1E4B-4022-B095-5F1B0D419755}" type="datetimeFigureOut">
              <a:rPr lang="en-US" smtClean="0"/>
              <a:pPr/>
              <a:t>10-Jan-22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30495F-B77E-4F9C-B54C-CC1559B68E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335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B6DCC7A-FAA0-4B01-8E5A-C744B45A8569}" type="slidenum">
              <a:rPr lang="en-US"/>
              <a:pPr eaLnBrk="1" hangingPunct="1"/>
              <a:t>19</a:t>
            </a:fld>
            <a:endParaRPr lang="en-US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5800"/>
            <a:ext cx="4572000" cy="3429000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74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smtClean="0">
              <a:latin typeface="Arial" panose="020B0604020202020204" pitchFamily="34" charset="0"/>
            </a:endParaRPr>
          </a:p>
          <a:p>
            <a:pPr eaLnBrk="1" hangingPunct="1"/>
            <a:endParaRPr lang="en-AU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686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4A869-FCBB-462A-92E9-4EB576CF654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732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E348234-448D-4C40-8DE4-AB78025EDFA3}" type="slidenum">
              <a:rPr lang="en-US"/>
              <a:pPr eaLnBrk="1" hangingPunct="1"/>
              <a:t>32</a:t>
            </a:fld>
            <a:endParaRPr 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ms-MY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348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E348234-448D-4C40-8DE4-AB78025EDFA3}" type="slidenum">
              <a:rPr lang="en-US"/>
              <a:pPr eaLnBrk="1" hangingPunct="1"/>
              <a:t>33</a:t>
            </a:fld>
            <a:endParaRPr 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ms-MY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223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E348234-448D-4C40-8DE4-AB78025EDFA3}" type="slidenum">
              <a:rPr lang="en-US"/>
              <a:pPr eaLnBrk="1" hangingPunct="1"/>
              <a:t>34</a:t>
            </a:fld>
            <a:endParaRPr 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ms-MY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419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E348234-448D-4C40-8DE4-AB78025EDFA3}" type="slidenum">
              <a:rPr lang="en-US"/>
              <a:pPr eaLnBrk="1" hangingPunct="1"/>
              <a:t>35</a:t>
            </a:fld>
            <a:endParaRPr 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ms-MY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700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4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9D795-717A-4181-B4B6-980266AD939E}" type="datetime5">
              <a:rPr lang="en-US" smtClean="0"/>
              <a:t>10-Jan-22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7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147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A2AA5-9B4C-439D-BFC9-7800A059146F}" type="datetime5">
              <a:rPr lang="en-US" smtClean="0"/>
              <a:t>10-Jan-22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7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49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5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5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F1AA6-8FC3-4329-BB3C-946FA919731E}" type="datetime5">
              <a:rPr lang="en-US" smtClean="0"/>
              <a:t>10-Jan-22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7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908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15D8E-B632-4A40-B440-0A21D3FEAADB}" type="datetime5">
              <a:rPr lang="en-US" smtClean="0"/>
              <a:t>10-Jan-22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7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rgbClr val="009900"/>
                </a:solidFill>
              </a:defRPr>
            </a:lvl1pPr>
          </a:lstStyle>
          <a:p>
            <a:fld id="{BC490F8C-3D0D-4DB1-B2BD-1525EA5CE1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300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20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57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573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43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28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14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0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28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DF0E0-71FE-4C64-97E8-B73CBEDE9B94}" type="datetime5">
              <a:rPr lang="en-US" smtClean="0"/>
              <a:t>10-Jan-22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7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924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332F1-3341-40C4-8F51-C3BECBA16EEA}" type="datetime5">
              <a:rPr lang="en-US" smtClean="0"/>
              <a:t>10-Jan-22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7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77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57" indent="0">
              <a:buNone/>
              <a:defRPr sz="1500" b="1"/>
            </a:lvl2pPr>
            <a:lvl3pPr marL="685715" indent="0">
              <a:buNone/>
              <a:defRPr sz="1350" b="1"/>
            </a:lvl3pPr>
            <a:lvl4pPr marL="1028573" indent="0">
              <a:buNone/>
              <a:defRPr sz="1200" b="1"/>
            </a:lvl4pPr>
            <a:lvl5pPr marL="1371430" indent="0">
              <a:buNone/>
              <a:defRPr sz="1200" b="1"/>
            </a:lvl5pPr>
            <a:lvl6pPr marL="1714289" indent="0">
              <a:buNone/>
              <a:defRPr sz="1200" b="1"/>
            </a:lvl6pPr>
            <a:lvl7pPr marL="2057144" indent="0">
              <a:buNone/>
              <a:defRPr sz="1200" b="1"/>
            </a:lvl7pPr>
            <a:lvl8pPr marL="2400000" indent="0">
              <a:buNone/>
              <a:defRPr sz="1200" b="1"/>
            </a:lvl8pPr>
            <a:lvl9pPr marL="2742857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5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57" indent="0">
              <a:buNone/>
              <a:defRPr sz="1500" b="1"/>
            </a:lvl2pPr>
            <a:lvl3pPr marL="685715" indent="0">
              <a:buNone/>
              <a:defRPr sz="1350" b="1"/>
            </a:lvl3pPr>
            <a:lvl4pPr marL="1028573" indent="0">
              <a:buNone/>
              <a:defRPr sz="1200" b="1"/>
            </a:lvl4pPr>
            <a:lvl5pPr marL="1371430" indent="0">
              <a:buNone/>
              <a:defRPr sz="1200" b="1"/>
            </a:lvl5pPr>
            <a:lvl6pPr marL="1714289" indent="0">
              <a:buNone/>
              <a:defRPr sz="1200" b="1"/>
            </a:lvl6pPr>
            <a:lvl7pPr marL="2057144" indent="0">
              <a:buNone/>
              <a:defRPr sz="1200" b="1"/>
            </a:lvl7pPr>
            <a:lvl8pPr marL="2400000" indent="0">
              <a:buNone/>
              <a:defRPr sz="1200" b="1"/>
            </a:lvl8pPr>
            <a:lvl9pPr marL="2742857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5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5482C-4017-40E3-90C3-05B2F1DA17E8}" type="datetime5">
              <a:rPr lang="en-US" smtClean="0"/>
              <a:t>10-Jan-22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7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894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>
            <a:normAutofit/>
          </a:bodyPr>
          <a:lstStyle>
            <a:lvl1pPr algn="l">
              <a:defRPr sz="3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CFADD-981E-49BD-B2E6-BE9E4743DCE1}" type="datetime5">
              <a:rPr lang="en-US" smtClean="0"/>
              <a:t>10-Jan-22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7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881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D60C8-A556-4095-A9C2-38F84C6F9082}" type="datetime5">
              <a:rPr lang="en-US" smtClean="0"/>
              <a:t>10-Jan-22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7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rgbClr val="28A010"/>
                </a:solidFill>
              </a:defRPr>
            </a:lvl1pPr>
          </a:lstStyle>
          <a:p>
            <a:fld id="{BC490F8C-3D0D-4DB1-B2BD-1525EA5CE1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924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857" indent="0">
              <a:buNone/>
              <a:defRPr sz="900"/>
            </a:lvl2pPr>
            <a:lvl3pPr marL="685715" indent="0">
              <a:buNone/>
              <a:defRPr sz="750"/>
            </a:lvl3pPr>
            <a:lvl4pPr marL="1028573" indent="0">
              <a:buNone/>
              <a:defRPr sz="675"/>
            </a:lvl4pPr>
            <a:lvl5pPr marL="1371430" indent="0">
              <a:buNone/>
              <a:defRPr sz="675"/>
            </a:lvl5pPr>
            <a:lvl6pPr marL="1714289" indent="0">
              <a:buNone/>
              <a:defRPr sz="675"/>
            </a:lvl6pPr>
            <a:lvl7pPr marL="2057144" indent="0">
              <a:buNone/>
              <a:defRPr sz="675"/>
            </a:lvl7pPr>
            <a:lvl8pPr marL="2400000" indent="0">
              <a:buNone/>
              <a:defRPr sz="675"/>
            </a:lvl8pPr>
            <a:lvl9pPr marL="2742857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56979-7FFD-411A-837B-B185C7CBDC44}" type="datetime5">
              <a:rPr lang="en-US" smtClean="0"/>
              <a:t>10-Jan-22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7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49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57" indent="0">
              <a:buNone/>
              <a:defRPr sz="2100"/>
            </a:lvl2pPr>
            <a:lvl3pPr marL="685715" indent="0">
              <a:buNone/>
              <a:defRPr sz="1800"/>
            </a:lvl3pPr>
            <a:lvl4pPr marL="1028573" indent="0">
              <a:buNone/>
              <a:defRPr sz="1500"/>
            </a:lvl4pPr>
            <a:lvl5pPr marL="1371430" indent="0">
              <a:buNone/>
              <a:defRPr sz="1500"/>
            </a:lvl5pPr>
            <a:lvl6pPr marL="1714289" indent="0">
              <a:buNone/>
              <a:defRPr sz="1500"/>
            </a:lvl6pPr>
            <a:lvl7pPr marL="2057144" indent="0">
              <a:buNone/>
              <a:defRPr sz="1500"/>
            </a:lvl7pPr>
            <a:lvl8pPr marL="2400000" indent="0">
              <a:buNone/>
              <a:defRPr sz="1500"/>
            </a:lvl8pPr>
            <a:lvl9pPr marL="2742857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857" indent="0">
              <a:buNone/>
              <a:defRPr sz="900"/>
            </a:lvl2pPr>
            <a:lvl3pPr marL="685715" indent="0">
              <a:buNone/>
              <a:defRPr sz="750"/>
            </a:lvl3pPr>
            <a:lvl4pPr marL="1028573" indent="0">
              <a:buNone/>
              <a:defRPr sz="675"/>
            </a:lvl4pPr>
            <a:lvl5pPr marL="1371430" indent="0">
              <a:buNone/>
              <a:defRPr sz="675"/>
            </a:lvl5pPr>
            <a:lvl6pPr marL="1714289" indent="0">
              <a:buNone/>
              <a:defRPr sz="675"/>
            </a:lvl6pPr>
            <a:lvl7pPr marL="2057144" indent="0">
              <a:buNone/>
              <a:defRPr sz="675"/>
            </a:lvl7pPr>
            <a:lvl8pPr marL="2400000" indent="0">
              <a:buNone/>
              <a:defRPr sz="675"/>
            </a:lvl8pPr>
            <a:lvl9pPr marL="2742857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FD87F-AFEA-4544-BFF7-E53ED399BA9E}" type="datetime5">
              <a:rPr lang="en-US" smtClean="0"/>
              <a:t>10-Jan-22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7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992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25" y="644844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rgbClr val="FF0000"/>
                </a:solidFill>
              </a:defRPr>
            </a:lvl1pPr>
          </a:lstStyle>
          <a:p>
            <a:fld id="{6585E4F3-657D-454B-9E9F-C7E100F8D42F}" type="datetime5">
              <a:rPr lang="en-US" smtClean="0"/>
              <a:t>10-Jan-22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00875" y="649289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FF0000"/>
                </a:solidFill>
              </a:defRPr>
            </a:lvl1pPr>
          </a:lstStyle>
          <a:p>
            <a:fld id="{BC490F8C-3D0D-4DB1-B2BD-1525EA5CE1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962698" y="6650056"/>
            <a:ext cx="11480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0" baseline="0" dirty="0" smtClean="0">
                <a:solidFill>
                  <a:srgbClr val="002060"/>
                </a:solidFill>
                <a:latin typeface="Lucida Bright" panose="02040602050505020304" pitchFamily="18" charset="0"/>
                <a:cs typeface="Aharoni" panose="02010803020104030203" pitchFamily="2" charset="-79"/>
              </a:rPr>
              <a:t>  Fall</a:t>
            </a:r>
            <a:r>
              <a:rPr lang="en-US" sz="900" b="0" dirty="0" smtClean="0">
                <a:solidFill>
                  <a:srgbClr val="002060"/>
                </a:solidFill>
                <a:latin typeface="Lucida Bright" panose="02040602050505020304" pitchFamily="18" charset="0"/>
                <a:cs typeface="Aharoni" panose="02010803020104030203" pitchFamily="2" charset="-79"/>
              </a:rPr>
              <a:t>_21</a:t>
            </a:r>
            <a:r>
              <a:rPr lang="en-US" sz="1100" b="0" i="1" dirty="0" smtClean="0">
                <a:solidFill>
                  <a:srgbClr val="C00000"/>
                </a:solidFill>
                <a:latin typeface="Forte" panose="03060902040502070203" pitchFamily="66" charset="0"/>
                <a:cs typeface="Aharoni" panose="02010803020104030203" pitchFamily="2" charset="-79"/>
              </a:rPr>
              <a:t>©</a:t>
            </a:r>
            <a:r>
              <a:rPr lang="en-US" sz="1100" b="0" dirty="0" smtClean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100" b="0" i="0" dirty="0" smtClean="0">
                <a:solidFill>
                  <a:srgbClr val="009900"/>
                </a:solidFill>
                <a:latin typeface="Forte" panose="03060902040502070203" pitchFamily="66" charset="0"/>
                <a:cs typeface="Aharoni" panose="02010803020104030203" pitchFamily="2" charset="-79"/>
              </a:rPr>
              <a:t>FM D</a:t>
            </a:r>
            <a:endParaRPr lang="en-US" sz="1100" b="0" i="0" dirty="0">
              <a:solidFill>
                <a:srgbClr val="009900"/>
              </a:solidFill>
              <a:latin typeface="Forte" panose="03060902040502070203" pitchFamily="66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9207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685715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44" indent="-257144" algn="l" defTabSz="68571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43" indent="-214288" algn="l" defTabSz="685715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144" indent="-171430" algn="l" defTabSz="68571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00" indent="-171430" algn="l" defTabSz="685715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857" indent="-171430" algn="l" defTabSz="685715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715" indent="-171430" algn="l" defTabSz="68571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573" indent="-171430" algn="l" defTabSz="68571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430" indent="-171430" algn="l" defTabSz="68571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289" indent="-171430" algn="l" defTabSz="68571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1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57" algn="l" defTabSz="68571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15" algn="l" defTabSz="68571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73" algn="l" defTabSz="68571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30" algn="l" defTabSz="68571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89" algn="l" defTabSz="68571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44" algn="l" defTabSz="68571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00" algn="l" defTabSz="68571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857" algn="l" defTabSz="68571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4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74C32EB-D7FF-4398-9095-D3B0ECE2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z="2000" smtClean="0">
                <a:solidFill>
                  <a:srgbClr val="009900"/>
                </a:solidFill>
              </a:rPr>
              <a:pPr/>
              <a:t>1</a:t>
            </a:fld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45058" y="864799"/>
            <a:ext cx="4572000" cy="375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5243E-99D5-4996-A0DE-773766E3A00B}" type="datetime5">
              <a:rPr lang="en-US" smtClean="0"/>
              <a:t>10-Jan-22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28600" y="1213354"/>
            <a:ext cx="8153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  <a:defRPr/>
            </a:pPr>
            <a:endParaRPr lang="en-US" dirty="0"/>
          </a:p>
          <a:p>
            <a:pPr>
              <a:defRPr/>
            </a:pPr>
            <a:r>
              <a:rPr lang="en-US" sz="2800" b="1" dirty="0"/>
              <a:t>Task</a:t>
            </a:r>
            <a:r>
              <a:rPr lang="en-US" sz="2800" dirty="0"/>
              <a:t>: You need to buy a TV.</a:t>
            </a:r>
            <a:endParaRPr lang="en-US" dirty="0"/>
          </a:p>
          <a:p>
            <a:pPr lvl="1">
              <a:defRPr/>
            </a:pP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12741" y="3200400"/>
            <a:ext cx="4572000" cy="2708434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2000" b="1" dirty="0"/>
              <a:t>Process 1: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2000" dirty="0"/>
              <a:t>Take a transport and go to market.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2000" dirty="0"/>
              <a:t>Find the/a store that sells TV.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2000" dirty="0"/>
              <a:t>Choose the TV you want to buy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2000" dirty="0"/>
              <a:t>Pay the price.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2000" dirty="0"/>
              <a:t>Bring the TV to your home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4181475" y="2819400"/>
            <a:ext cx="49530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endParaRPr lang="en-US" sz="2000" dirty="0"/>
          </a:p>
          <a:p>
            <a:pPr lvl="1">
              <a:defRPr/>
            </a:pPr>
            <a:r>
              <a:rPr lang="en-US" sz="2000" b="1" dirty="0"/>
              <a:t>Process 2:</a:t>
            </a:r>
          </a:p>
          <a:p>
            <a:pPr marL="800100" lvl="1" indent="-342900">
              <a:buFont typeface="Wingdings" panose="05000000000000000000" pitchFamily="2" charset="2"/>
              <a:buChar char="Ø"/>
              <a:defRPr/>
            </a:pPr>
            <a:r>
              <a:rPr lang="en-US" sz="2000" dirty="0"/>
              <a:t>Browse an Online shop</a:t>
            </a:r>
          </a:p>
          <a:p>
            <a:pPr marL="800100" lvl="1" indent="-342900">
              <a:buFont typeface="Wingdings" panose="05000000000000000000" pitchFamily="2" charset="2"/>
              <a:buChar char="Ø"/>
              <a:defRPr/>
            </a:pPr>
            <a:r>
              <a:rPr lang="en-US" sz="2000" dirty="0"/>
              <a:t>Choose the TV you want to buy</a:t>
            </a:r>
          </a:p>
          <a:p>
            <a:pPr marL="800100" lvl="1" indent="-342900">
              <a:buFont typeface="Wingdings" panose="05000000000000000000" pitchFamily="2" charset="2"/>
              <a:buChar char="Ø"/>
              <a:defRPr/>
            </a:pPr>
            <a:r>
              <a:rPr lang="en-US" sz="2000" dirty="0"/>
              <a:t>Check the price.</a:t>
            </a:r>
          </a:p>
          <a:p>
            <a:pPr marL="800100" lvl="1" indent="-342900">
              <a:buFont typeface="Wingdings" panose="05000000000000000000" pitchFamily="2" charset="2"/>
              <a:buChar char="Ø"/>
              <a:defRPr/>
            </a:pPr>
            <a:r>
              <a:rPr lang="en-US" sz="2000" dirty="0"/>
              <a:t>If the price matches</a:t>
            </a:r>
          </a:p>
          <a:p>
            <a:pPr marL="1257300" lvl="2" indent="-342900">
              <a:buFont typeface="Wingdings" panose="05000000000000000000" pitchFamily="2" charset="2"/>
              <a:buChar char="Ø"/>
              <a:defRPr/>
            </a:pPr>
            <a:r>
              <a:rPr lang="en-US" sz="2000" dirty="0"/>
              <a:t>Pay the price</a:t>
            </a:r>
          </a:p>
          <a:p>
            <a:pPr marL="1257300" lvl="2" indent="-342900">
              <a:buFont typeface="Wingdings" panose="05000000000000000000" pitchFamily="2" charset="2"/>
              <a:buChar char="Ø"/>
              <a:defRPr/>
            </a:pPr>
            <a:r>
              <a:rPr lang="en-US" sz="2000" dirty="0"/>
              <a:t>Deliver to your Address</a:t>
            </a:r>
          </a:p>
          <a:p>
            <a:pPr marL="800100" lvl="1" indent="-342900">
              <a:buFont typeface="Wingdings" panose="05000000000000000000" pitchFamily="2" charset="2"/>
              <a:buChar char="Ø"/>
              <a:defRPr/>
            </a:pPr>
            <a:r>
              <a:rPr lang="en-US" sz="2000" dirty="0"/>
              <a:t>Else</a:t>
            </a:r>
          </a:p>
          <a:p>
            <a:pPr marL="1257300" lvl="2" indent="-342900">
              <a:buFont typeface="Wingdings" panose="05000000000000000000" pitchFamily="2" charset="2"/>
              <a:buChar char="Ø"/>
              <a:defRPr/>
            </a:pPr>
            <a:r>
              <a:rPr lang="en-US" sz="2000" dirty="0"/>
              <a:t>Start from beginning.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741" y="0"/>
            <a:ext cx="9121734" cy="553998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Complete </a:t>
            </a:r>
            <a:r>
              <a:rPr lang="en-GB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task</a:t>
            </a:r>
          </a:p>
        </p:txBody>
      </p:sp>
      <p:pic>
        <p:nvPicPr>
          <p:cNvPr id="1026" name="Picture 2" descr="6 Mistakes People Make When Buying a T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570096"/>
            <a:ext cx="4191001" cy="235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07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225" y="6119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Algorithms is everywhere.</a:t>
            </a:r>
          </a:p>
          <a:p>
            <a:pPr lvl="1"/>
            <a:r>
              <a:rPr lang="en-US" sz="2400" dirty="0"/>
              <a:t>Starts with very basic mathematical/calculation algorithms</a:t>
            </a:r>
          </a:p>
          <a:p>
            <a:pPr lvl="1"/>
            <a:r>
              <a:rPr lang="en-US" sz="2400" dirty="0"/>
              <a:t>To many modern technologies (BUZZ words)</a:t>
            </a:r>
          </a:p>
          <a:p>
            <a:pPr lvl="2"/>
            <a:r>
              <a:rPr lang="en-US" sz="2000" dirty="0"/>
              <a:t>Artificial intelligence</a:t>
            </a:r>
          </a:p>
          <a:p>
            <a:pPr lvl="2"/>
            <a:r>
              <a:rPr lang="en-US" sz="2000" dirty="0"/>
              <a:t>Machine learning</a:t>
            </a:r>
          </a:p>
          <a:p>
            <a:pPr lvl="2"/>
            <a:r>
              <a:rPr lang="en-US" sz="2000" dirty="0"/>
              <a:t>Neural Network</a:t>
            </a:r>
          </a:p>
          <a:p>
            <a:pPr lvl="2"/>
            <a:r>
              <a:rPr lang="en-US" sz="2000" dirty="0"/>
              <a:t>Data Science</a:t>
            </a:r>
          </a:p>
          <a:p>
            <a:pPr lvl="2"/>
            <a:r>
              <a:rPr lang="en-US" sz="2000" dirty="0" smtClean="0"/>
              <a:t>Block-chain</a:t>
            </a:r>
            <a:endParaRPr lang="en-US" sz="2000" dirty="0"/>
          </a:p>
          <a:p>
            <a:pPr lvl="2"/>
            <a:r>
              <a:rPr lang="en-US" sz="2000" dirty="0"/>
              <a:t>Molecular biology. </a:t>
            </a:r>
          </a:p>
          <a:p>
            <a:pPr lvl="2"/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2741" y="0"/>
            <a:ext cx="9121734" cy="553998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Where do we need Algorithm?</a:t>
            </a:r>
            <a:endParaRPr lang="en-GB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Date Placeholder 6"/>
          <p:cNvSpPr>
            <a:spLocks noGrp="1"/>
          </p:cNvSpPr>
          <p:nvPr>
            <p:ph type="dt" sz="half" idx="10"/>
          </p:nvPr>
        </p:nvSpPr>
        <p:spPr>
          <a:xfrm>
            <a:off x="9525" y="6448445"/>
            <a:ext cx="2133600" cy="365125"/>
          </a:xfrm>
        </p:spPr>
        <p:txBody>
          <a:bodyPr/>
          <a:lstStyle/>
          <a:p>
            <a:fld id="{058E87F0-A1B4-42A3-8F83-2395189D4E66}" type="datetime5">
              <a:rPr lang="en-US" smtClean="0"/>
              <a:t>10-Jan-22</a:t>
            </a:fld>
            <a:endParaRPr lang="en-US" dirty="0"/>
          </a:p>
        </p:txBody>
      </p:sp>
      <p:pic>
        <p:nvPicPr>
          <p:cNvPr id="10244" name="Picture 4" descr="Data analytic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400974"/>
            <a:ext cx="2895600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2">
            <a:extLst>
              <a:ext uri="{FF2B5EF4-FFF2-40B4-BE49-F238E27FC236}">
                <a16:creationId xmlns="" xmlns:a16="http://schemas.microsoft.com/office/drawing/2014/main" id="{374C32EB-D7FF-4398-9095-D3B0ECE2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0875" y="6492894"/>
            <a:ext cx="2133600" cy="365125"/>
          </a:xfrm>
        </p:spPr>
        <p:txBody>
          <a:bodyPr/>
          <a:lstStyle/>
          <a:p>
            <a:fld id="{BC490F8C-3D0D-4DB1-B2BD-1525EA5CE111}" type="slidenum">
              <a:rPr lang="en-US" sz="2000" smtClean="0">
                <a:solidFill>
                  <a:srgbClr val="009900"/>
                </a:solidFill>
              </a:rPr>
              <a:pPr/>
              <a:t>10</a:t>
            </a:fld>
            <a:endParaRPr lang="en-US" sz="2000" dirty="0">
              <a:solidFill>
                <a:srgbClr val="009900"/>
              </a:solidFill>
            </a:endParaRPr>
          </a:p>
        </p:txBody>
      </p:sp>
      <p:pic>
        <p:nvPicPr>
          <p:cNvPr id="10248" name="Picture 8" descr="Shaders maps data GIF - Find on GIFER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7" y="4267200"/>
            <a:ext cx="4557713" cy="236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980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Content Placeholder 3"/>
          <p:cNvSpPr>
            <a:spLocks noGrp="1"/>
          </p:cNvSpPr>
          <p:nvPr>
            <p:ph sz="quarter" idx="1"/>
          </p:nvPr>
        </p:nvSpPr>
        <p:spPr>
          <a:xfrm>
            <a:off x="304800" y="9906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Internet - Finding route, </a:t>
            </a:r>
            <a:r>
              <a:rPr lang="en-US" altLang="en-US" b="1" dirty="0"/>
              <a:t>Search (Google)</a:t>
            </a:r>
          </a:p>
          <a:p>
            <a:r>
              <a:rPr lang="en-US" altLang="en-US" dirty="0"/>
              <a:t>Google Map</a:t>
            </a:r>
          </a:p>
          <a:p>
            <a:r>
              <a:rPr lang="en-US" altLang="en-US" dirty="0"/>
              <a:t>E-commerce</a:t>
            </a:r>
          </a:p>
          <a:p>
            <a:pPr lvl="1"/>
            <a:r>
              <a:rPr lang="en-US" altLang="en-US" dirty="0"/>
              <a:t>Customer pattern, market basket algorithm</a:t>
            </a:r>
          </a:p>
          <a:p>
            <a:r>
              <a:rPr lang="en-US" altLang="en-US" dirty="0"/>
              <a:t>Weather pattern</a:t>
            </a:r>
          </a:p>
          <a:p>
            <a:r>
              <a:rPr lang="en-US" altLang="en-US" b="1" dirty="0"/>
              <a:t>Sorting</a:t>
            </a:r>
            <a:r>
              <a:rPr lang="en-US" altLang="en-US" dirty="0"/>
              <a:t> – Insertion Sort, Merge Sort, Bubble Sort….</a:t>
            </a:r>
          </a:p>
          <a:p>
            <a:r>
              <a:rPr lang="en-US" altLang="en-US" dirty="0"/>
              <a:t>Find Min(Shortest path), Max(Maximize Profit)</a:t>
            </a:r>
          </a:p>
          <a:p>
            <a:r>
              <a:rPr lang="en-US" altLang="en-US" dirty="0"/>
              <a:t>Scheduling</a:t>
            </a:r>
          </a:p>
          <a:p>
            <a:r>
              <a:rPr lang="en-US" altLang="en-US" dirty="0"/>
              <a:t>The Human Genome </a:t>
            </a:r>
          </a:p>
          <a:p>
            <a:pPr lvl="1"/>
            <a:r>
              <a:rPr lang="en-US" dirty="0"/>
              <a:t>Identifying </a:t>
            </a:r>
            <a:r>
              <a:rPr lang="en-US" sz="2800" dirty="0"/>
              <a:t>all the </a:t>
            </a:r>
            <a:r>
              <a:rPr lang="en-US" sz="2800" dirty="0" smtClean="0"/>
              <a:t>1,00,000 </a:t>
            </a:r>
            <a:r>
              <a:rPr lang="en-US" sz="2800" dirty="0"/>
              <a:t>genes in human DNA</a:t>
            </a:r>
          </a:p>
          <a:p>
            <a:pPr lvl="1"/>
            <a:r>
              <a:rPr lang="en-US" altLang="en-US" sz="2800" dirty="0"/>
              <a:t>Cross matching</a:t>
            </a: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741" y="0"/>
            <a:ext cx="9121734" cy="553998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Where do we need Algorithm? – Example</a:t>
            </a:r>
            <a:endParaRPr lang="en-GB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="" xmlns:a16="http://schemas.microsoft.com/office/drawing/2014/main" id="{374C32EB-D7FF-4398-9095-D3B0ECE2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0875" y="6492894"/>
            <a:ext cx="2133600" cy="365125"/>
          </a:xfrm>
        </p:spPr>
        <p:txBody>
          <a:bodyPr/>
          <a:lstStyle/>
          <a:p>
            <a:fld id="{BC490F8C-3D0D-4DB1-B2BD-1525EA5CE111}" type="slidenum">
              <a:rPr lang="en-US" sz="2000" smtClean="0">
                <a:solidFill>
                  <a:srgbClr val="009900"/>
                </a:solidFill>
              </a:rPr>
              <a:pPr/>
              <a:t>11</a:t>
            </a:fld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6" name="Date Placeholder 6"/>
          <p:cNvSpPr>
            <a:spLocks noGrp="1"/>
          </p:cNvSpPr>
          <p:nvPr>
            <p:ph type="dt" sz="half" idx="10"/>
          </p:nvPr>
        </p:nvSpPr>
        <p:spPr>
          <a:xfrm>
            <a:off x="9525" y="6448445"/>
            <a:ext cx="2133600" cy="365125"/>
          </a:xfrm>
        </p:spPr>
        <p:txBody>
          <a:bodyPr/>
          <a:lstStyle/>
          <a:p>
            <a:fld id="{058E87F0-A1B4-42A3-8F83-2395189D4E66}" type="datetime5">
              <a:rPr lang="en-US" smtClean="0"/>
              <a:t>10-Jan-22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50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990600"/>
            <a:ext cx="8229600" cy="4525963"/>
          </a:xfrm>
        </p:spPr>
        <p:txBody>
          <a:bodyPr/>
          <a:lstStyle/>
          <a:p>
            <a:r>
              <a:rPr lang="en-US" dirty="0"/>
              <a:t>Identifying </a:t>
            </a:r>
            <a:r>
              <a:rPr lang="en-US" b="1" dirty="0"/>
              <a:t>how good</a:t>
            </a:r>
            <a:r>
              <a:rPr lang="en-US" dirty="0"/>
              <a:t> an algorithm is?</a:t>
            </a:r>
          </a:p>
          <a:p>
            <a:pPr>
              <a:buNone/>
            </a:pPr>
            <a:endParaRPr lang="en-US" dirty="0"/>
          </a:p>
          <a:p>
            <a:r>
              <a:rPr lang="en-US" b="1" dirty="0"/>
              <a:t>When</a:t>
            </a:r>
            <a:r>
              <a:rPr lang="en-US" dirty="0"/>
              <a:t> to apply an algorithm?</a:t>
            </a:r>
          </a:p>
          <a:p>
            <a:pPr lvl="1"/>
            <a:r>
              <a:rPr lang="en-US" dirty="0"/>
              <a:t>This will save your time and make your program faster by applying the right one. </a:t>
            </a:r>
          </a:p>
          <a:p>
            <a:pPr lvl="1"/>
            <a:r>
              <a:rPr lang="en-US" dirty="0"/>
              <a:t>Example (BFS vs. DFS)</a:t>
            </a:r>
          </a:p>
          <a:p>
            <a:pPr lvl="1">
              <a:buNone/>
            </a:pPr>
            <a:endParaRPr lang="en-US" dirty="0"/>
          </a:p>
          <a:p>
            <a:r>
              <a:rPr lang="en-US" dirty="0"/>
              <a:t>How to </a:t>
            </a:r>
            <a:r>
              <a:rPr lang="en-US" b="1" dirty="0"/>
              <a:t>design</a:t>
            </a:r>
            <a:r>
              <a:rPr lang="en-US" dirty="0"/>
              <a:t> new algorithm</a:t>
            </a:r>
            <a:r>
              <a:rPr lang="en-US" dirty="0" smtClean="0"/>
              <a:t>?</a:t>
            </a:r>
            <a:endParaRPr lang="en-US" dirty="0"/>
          </a:p>
          <a:p>
            <a:pPr lvl="1"/>
            <a:r>
              <a:rPr lang="en-US" dirty="0"/>
              <a:t>Analyze their </a:t>
            </a:r>
            <a:r>
              <a:rPr lang="en-US" b="1" dirty="0"/>
              <a:t>correctness</a:t>
            </a:r>
            <a:r>
              <a:rPr lang="en-US" dirty="0"/>
              <a:t> and </a:t>
            </a:r>
            <a:r>
              <a:rPr lang="en-US" b="1" dirty="0"/>
              <a:t>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741" y="0"/>
            <a:ext cx="9121734" cy="553998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Why do we need to learn about Algorithm ?</a:t>
            </a:r>
            <a:endParaRPr lang="en-GB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="" xmlns:a16="http://schemas.microsoft.com/office/drawing/2014/main" id="{374C32EB-D7FF-4398-9095-D3B0ECE2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0875" y="6492894"/>
            <a:ext cx="2133600" cy="365125"/>
          </a:xfrm>
        </p:spPr>
        <p:txBody>
          <a:bodyPr/>
          <a:lstStyle/>
          <a:p>
            <a:fld id="{BC490F8C-3D0D-4DB1-B2BD-1525EA5CE111}" type="slidenum">
              <a:rPr lang="en-US" sz="2000" smtClean="0">
                <a:solidFill>
                  <a:srgbClr val="009900"/>
                </a:solidFill>
              </a:rPr>
              <a:pPr/>
              <a:t>12</a:t>
            </a:fld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6" name="Date Placeholder 6"/>
          <p:cNvSpPr>
            <a:spLocks noGrp="1"/>
          </p:cNvSpPr>
          <p:nvPr>
            <p:ph type="dt" sz="half" idx="10"/>
          </p:nvPr>
        </p:nvSpPr>
        <p:spPr>
          <a:xfrm>
            <a:off x="9525" y="6448445"/>
            <a:ext cx="2133600" cy="365125"/>
          </a:xfrm>
        </p:spPr>
        <p:txBody>
          <a:bodyPr/>
          <a:lstStyle/>
          <a:p>
            <a:fld id="{058E87F0-A1B4-42A3-8F83-2395189D4E66}" type="datetime5">
              <a:rPr lang="en-US" smtClean="0"/>
              <a:t>10-Jan-22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04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741" y="0"/>
            <a:ext cx="9121734" cy="553998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 </a:t>
            </a:r>
            <a:r>
              <a:rPr lang="en-GB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an algorithm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74C32EB-D7FF-4398-9095-D3B0ECE2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z="2000" smtClean="0">
                <a:solidFill>
                  <a:srgbClr val="009900"/>
                </a:solidFill>
              </a:rPr>
              <a:pPr/>
              <a:t>13</a:t>
            </a:fld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45058" y="864799"/>
            <a:ext cx="4572000" cy="375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685800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dirty="0">
                <a:solidFill>
                  <a:srgbClr val="610B4B"/>
                </a:solidFill>
                <a:latin typeface="erdana"/>
              </a:rPr>
              <a:t>Characteristics of an </a:t>
            </a:r>
            <a:r>
              <a:rPr lang="en-GB" dirty="0" smtClean="0">
                <a:solidFill>
                  <a:srgbClr val="610B4B"/>
                </a:solidFill>
                <a:latin typeface="erdana"/>
              </a:rPr>
              <a:t>Algorithm</a:t>
            </a:r>
            <a:endParaRPr lang="en-GB" b="0" i="0" dirty="0">
              <a:solidFill>
                <a:srgbClr val="000000"/>
              </a:solidFill>
              <a:effectLst/>
              <a:latin typeface="inter-regular"/>
            </a:endParaRPr>
          </a:p>
        </p:txBody>
      </p:sp>
      <p:pic>
        <p:nvPicPr>
          <p:cNvPr id="20482" name="Picture 2" descr=" Characteristics of an Algorith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54" y="1186934"/>
            <a:ext cx="8333346" cy="512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143125" y="6414127"/>
            <a:ext cx="543667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050" dirty="0"/>
              <a:t>https://www.geeksforgeeks.org/introduction-to-algorithms/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0D1F0-AD17-40C6-A71E-11C9A8337D2F}" type="datetime5">
              <a:rPr lang="en-US" smtClean="0"/>
              <a:t>10-Jan-22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83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741" y="0"/>
            <a:ext cx="9121734" cy="553998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 </a:t>
            </a:r>
            <a:r>
              <a:rPr lang="en-GB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an algorithm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74C32EB-D7FF-4398-9095-D3B0ECE2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z="2000" smtClean="0">
                <a:solidFill>
                  <a:srgbClr val="009900"/>
                </a:solidFill>
              </a:rPr>
              <a:pPr/>
              <a:t>14</a:t>
            </a:fld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45058" y="864799"/>
            <a:ext cx="4572000" cy="375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762000"/>
            <a:ext cx="8458200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400" dirty="0">
                <a:solidFill>
                  <a:srgbClr val="610B4B"/>
                </a:solidFill>
                <a:latin typeface="erdana"/>
              </a:rPr>
              <a:t>Characteristics of an </a:t>
            </a:r>
            <a:r>
              <a:rPr lang="en-GB" sz="2400" dirty="0" smtClean="0">
                <a:solidFill>
                  <a:srgbClr val="610B4B"/>
                </a:solidFill>
                <a:latin typeface="erdana"/>
              </a:rPr>
              <a:t>Algorithm</a:t>
            </a:r>
          </a:p>
          <a:p>
            <a:pPr algn="just"/>
            <a:endParaRPr lang="en-GB" dirty="0">
              <a:solidFill>
                <a:srgbClr val="610B4B"/>
              </a:solidFill>
              <a:latin typeface="erdana"/>
            </a:endParaRPr>
          </a:p>
          <a:p>
            <a:pPr algn="just" fontAlgn="base">
              <a:lnSpc>
                <a:spcPct val="150000"/>
              </a:lnSpc>
            </a:pPr>
            <a:r>
              <a:rPr lang="en-GB" sz="2000" b="1" dirty="0"/>
              <a:t>Clear and Unambiguous</a:t>
            </a:r>
            <a:r>
              <a:rPr lang="en-GB" sz="2000" dirty="0"/>
              <a:t>: Algorithm should be </a:t>
            </a:r>
            <a:r>
              <a:rPr lang="en-GB" sz="2000" dirty="0">
                <a:solidFill>
                  <a:srgbClr val="C00000"/>
                </a:solidFill>
              </a:rPr>
              <a:t>clear and unambiguous</a:t>
            </a:r>
            <a:r>
              <a:rPr lang="en-GB" sz="2000" dirty="0"/>
              <a:t>. Each of its steps should be clear in all aspects and must lead to only one meaning</a:t>
            </a:r>
            <a:r>
              <a:rPr lang="en-GB" sz="2000" dirty="0" smtClean="0"/>
              <a:t>.</a:t>
            </a:r>
          </a:p>
          <a:p>
            <a:pPr algn="just" fontAlgn="base">
              <a:lnSpc>
                <a:spcPct val="150000"/>
              </a:lnSpc>
            </a:pPr>
            <a:endParaRPr lang="en-GB" sz="2000" dirty="0"/>
          </a:p>
          <a:p>
            <a:pPr algn="just" fontAlgn="base">
              <a:lnSpc>
                <a:spcPct val="150000"/>
              </a:lnSpc>
            </a:pPr>
            <a:r>
              <a:rPr lang="en-GB" sz="2000" b="1" dirty="0"/>
              <a:t>Well-Defined Inputs</a:t>
            </a:r>
            <a:r>
              <a:rPr lang="en-GB" sz="2000" dirty="0"/>
              <a:t>: If an algorithm says to take inputs, it should be </a:t>
            </a:r>
            <a:r>
              <a:rPr lang="en-GB" sz="2000" dirty="0">
                <a:solidFill>
                  <a:srgbClr val="C00000"/>
                </a:solidFill>
              </a:rPr>
              <a:t>well-defined inputs</a:t>
            </a:r>
            <a:r>
              <a:rPr lang="en-GB" sz="2000" dirty="0" smtClean="0">
                <a:solidFill>
                  <a:srgbClr val="C00000"/>
                </a:solidFill>
              </a:rPr>
              <a:t>.</a:t>
            </a:r>
          </a:p>
          <a:p>
            <a:pPr algn="just" fontAlgn="base">
              <a:lnSpc>
                <a:spcPct val="150000"/>
              </a:lnSpc>
            </a:pPr>
            <a:endParaRPr lang="en-GB" sz="2000" dirty="0"/>
          </a:p>
          <a:p>
            <a:pPr algn="just" fontAlgn="base">
              <a:lnSpc>
                <a:spcPct val="150000"/>
              </a:lnSpc>
            </a:pPr>
            <a:r>
              <a:rPr lang="en-GB" sz="2000" b="1" dirty="0"/>
              <a:t>Well-Defined Outputs:</a:t>
            </a:r>
            <a:r>
              <a:rPr lang="en-GB" sz="2000" dirty="0"/>
              <a:t> The algorithm must </a:t>
            </a:r>
            <a:r>
              <a:rPr lang="en-GB" sz="2000" dirty="0">
                <a:solidFill>
                  <a:srgbClr val="C00000"/>
                </a:solidFill>
              </a:rPr>
              <a:t>clearly define what output will </a:t>
            </a:r>
            <a:r>
              <a:rPr lang="en-GB" sz="2000" dirty="0"/>
              <a:t>be yielded and it should be well-defined as well</a:t>
            </a:r>
            <a:r>
              <a:rPr lang="en-GB" sz="2000" dirty="0" smtClean="0"/>
              <a:t>.</a:t>
            </a:r>
            <a:endParaRPr lang="en-GB" sz="20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C3CCC-D581-43C5-B985-EA3E850E7B59}" type="datetime5">
              <a:rPr lang="en-US" smtClean="0"/>
              <a:t>10-Jan-22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65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741" y="0"/>
            <a:ext cx="9121734" cy="553998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 </a:t>
            </a:r>
            <a:r>
              <a:rPr lang="en-GB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an algorithm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74C32EB-D7FF-4398-9095-D3B0ECE2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z="2000" smtClean="0">
                <a:solidFill>
                  <a:srgbClr val="009900"/>
                </a:solidFill>
              </a:rPr>
              <a:pPr/>
              <a:t>15</a:t>
            </a:fld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45058" y="864799"/>
            <a:ext cx="4572000" cy="375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762000"/>
            <a:ext cx="84582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400" dirty="0">
                <a:solidFill>
                  <a:srgbClr val="610B4B"/>
                </a:solidFill>
                <a:latin typeface="erdana"/>
              </a:rPr>
              <a:t>Characteristics of an </a:t>
            </a:r>
            <a:r>
              <a:rPr lang="en-GB" sz="2400" dirty="0" smtClean="0">
                <a:solidFill>
                  <a:srgbClr val="610B4B"/>
                </a:solidFill>
                <a:latin typeface="erdana"/>
              </a:rPr>
              <a:t>Algorithm</a:t>
            </a:r>
          </a:p>
          <a:p>
            <a:pPr algn="just"/>
            <a:endParaRPr lang="en-GB" dirty="0">
              <a:solidFill>
                <a:srgbClr val="610B4B"/>
              </a:solidFill>
              <a:latin typeface="erdana"/>
            </a:endParaRPr>
          </a:p>
          <a:p>
            <a:pPr algn="just" fontAlgn="base">
              <a:lnSpc>
                <a:spcPct val="150000"/>
              </a:lnSpc>
            </a:pPr>
            <a:r>
              <a:rPr lang="en-GB" sz="2000" b="1" dirty="0" smtClean="0"/>
              <a:t>Finite-ness</a:t>
            </a:r>
            <a:r>
              <a:rPr lang="en-GB" sz="2000" b="1" dirty="0"/>
              <a:t>:</a:t>
            </a:r>
            <a:r>
              <a:rPr lang="en-GB" sz="2000" dirty="0"/>
              <a:t> The algorithm </a:t>
            </a:r>
            <a:r>
              <a:rPr lang="en-GB" sz="2000" dirty="0">
                <a:solidFill>
                  <a:srgbClr val="C00000"/>
                </a:solidFill>
              </a:rPr>
              <a:t>must be finite</a:t>
            </a:r>
            <a:r>
              <a:rPr lang="en-GB" sz="2000" dirty="0"/>
              <a:t>, i.e. it should not end up in an infinite loops or similar</a:t>
            </a:r>
            <a:r>
              <a:rPr lang="en-GB" sz="2000" dirty="0" smtClean="0"/>
              <a:t>.</a:t>
            </a:r>
          </a:p>
          <a:p>
            <a:pPr algn="just" fontAlgn="base">
              <a:lnSpc>
                <a:spcPct val="150000"/>
              </a:lnSpc>
            </a:pPr>
            <a:endParaRPr lang="en-GB" sz="2000" dirty="0"/>
          </a:p>
          <a:p>
            <a:pPr algn="just" fontAlgn="base">
              <a:lnSpc>
                <a:spcPct val="150000"/>
              </a:lnSpc>
            </a:pPr>
            <a:r>
              <a:rPr lang="en-GB" sz="2000" b="1" dirty="0"/>
              <a:t>Feasible:</a:t>
            </a:r>
            <a:r>
              <a:rPr lang="en-GB" sz="2000" dirty="0"/>
              <a:t> The algorithm must be </a:t>
            </a:r>
            <a:r>
              <a:rPr lang="en-GB" sz="2000" dirty="0">
                <a:solidFill>
                  <a:srgbClr val="C00000"/>
                </a:solidFill>
              </a:rPr>
              <a:t>simple, generic and practical</a:t>
            </a:r>
            <a:r>
              <a:rPr lang="en-GB" sz="2000" dirty="0"/>
              <a:t>, such that it can be executed upon will the available resources. It must not contain some future technology, or anything</a:t>
            </a:r>
            <a:r>
              <a:rPr lang="en-GB" sz="2000" dirty="0" smtClean="0"/>
              <a:t>.</a:t>
            </a:r>
          </a:p>
          <a:p>
            <a:pPr algn="just" fontAlgn="base">
              <a:lnSpc>
                <a:spcPct val="150000"/>
              </a:lnSpc>
            </a:pPr>
            <a:endParaRPr lang="en-GB" sz="2000" dirty="0"/>
          </a:p>
          <a:p>
            <a:pPr algn="just" fontAlgn="base">
              <a:lnSpc>
                <a:spcPct val="150000"/>
              </a:lnSpc>
            </a:pPr>
            <a:r>
              <a:rPr lang="en-GB" sz="2000" b="1" dirty="0"/>
              <a:t>Language Independent:</a:t>
            </a:r>
            <a:r>
              <a:rPr lang="en-GB" sz="2000" dirty="0"/>
              <a:t> The Algorithm </a:t>
            </a:r>
            <a:r>
              <a:rPr lang="en-GB" sz="2000" dirty="0">
                <a:solidFill>
                  <a:srgbClr val="C00000"/>
                </a:solidFill>
              </a:rPr>
              <a:t>designed must be language-independent</a:t>
            </a:r>
            <a:r>
              <a:rPr lang="en-GB" sz="2000" dirty="0"/>
              <a:t>, i.e. it must be just plain instructions that can be implemented in any language, and yet the output will be same, as expected.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C3CCC-D581-43C5-B985-EA3E850E7B59}" type="datetime5">
              <a:rPr lang="en-US" smtClean="0"/>
              <a:t>10-Jan-22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53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741" y="0"/>
            <a:ext cx="9121734" cy="553998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lgorithm</a:t>
            </a:r>
            <a:endParaRPr lang="en-GB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74C32EB-D7FF-4398-9095-D3B0ECE2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z="2000" smtClean="0">
                <a:solidFill>
                  <a:srgbClr val="009900"/>
                </a:solidFill>
              </a:rPr>
              <a:pPr/>
              <a:t>16</a:t>
            </a:fld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45058" y="864799"/>
            <a:ext cx="4572000" cy="375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762000"/>
            <a:ext cx="84582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GB" sz="2000" dirty="0">
              <a:solidFill>
                <a:srgbClr val="610B4B"/>
              </a:solidFill>
              <a:latin typeface="erdana"/>
            </a:endParaRPr>
          </a:p>
          <a:p>
            <a:pPr algn="just" fontAlgn="base"/>
            <a:r>
              <a:rPr lang="en-GB" sz="2400" dirty="0">
                <a:solidFill>
                  <a:srgbClr val="610B4B"/>
                </a:solidFill>
                <a:latin typeface="erdana"/>
              </a:rPr>
              <a:t>Advantages of Algorithms: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400" dirty="0"/>
              <a:t>It is easy to understand.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400" dirty="0"/>
              <a:t>Algorithm is a </a:t>
            </a:r>
            <a:r>
              <a:rPr lang="en-GB" sz="2400" dirty="0">
                <a:solidFill>
                  <a:srgbClr val="C00000"/>
                </a:solidFill>
              </a:rPr>
              <a:t>step-wise representation of a solution </a:t>
            </a:r>
            <a:r>
              <a:rPr lang="en-GB" sz="2400" dirty="0"/>
              <a:t>to a given problem.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400" dirty="0"/>
              <a:t>In Algorithm the </a:t>
            </a:r>
            <a:r>
              <a:rPr lang="en-GB" sz="2400" dirty="0">
                <a:solidFill>
                  <a:srgbClr val="C00000"/>
                </a:solidFill>
              </a:rPr>
              <a:t>problem is broken down into smaller pieces </a:t>
            </a:r>
            <a:r>
              <a:rPr lang="en-GB" sz="2400" dirty="0"/>
              <a:t>or steps hence, it is easier for the programmer to convert it into an actual program</a:t>
            </a:r>
            <a:r>
              <a:rPr lang="en-GB" sz="2400" dirty="0" smtClean="0"/>
              <a:t>.</a:t>
            </a:r>
          </a:p>
          <a:p>
            <a:pPr fontAlgn="base"/>
            <a:endParaRPr lang="en-GB" sz="2400" dirty="0" smtClean="0"/>
          </a:p>
          <a:p>
            <a:pPr fontAlgn="base"/>
            <a:endParaRPr lang="en-GB" sz="2400" dirty="0"/>
          </a:p>
          <a:p>
            <a:pPr algn="just" fontAlgn="base"/>
            <a:r>
              <a:rPr lang="en-GB" sz="2400" dirty="0">
                <a:solidFill>
                  <a:srgbClr val="610B4B"/>
                </a:solidFill>
                <a:latin typeface="erdana"/>
              </a:rPr>
              <a:t>Disadvantages of Algorithms: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400" dirty="0"/>
              <a:t>Writing an algorithm takes a long time so it is time-consuming.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400" dirty="0"/>
              <a:t>Branching and Looping statements are difficult to show in Algorithms.</a:t>
            </a:r>
          </a:p>
          <a:p>
            <a:pPr algn="just" fontAlgn="base"/>
            <a:endParaRPr lang="en-GB" sz="28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C9C68-024A-4631-A7B0-F3B867D8D363}" type="datetime5">
              <a:rPr lang="en-US" smtClean="0"/>
              <a:t>10-Jan-22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57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41" y="0"/>
            <a:ext cx="9121734" cy="553998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&amp; Logical Thinking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="" xmlns:a16="http://schemas.microsoft.com/office/drawing/2014/main" id="{374C32EB-D7FF-4398-9095-D3B0ECE2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0875" y="6492894"/>
            <a:ext cx="2133600" cy="365125"/>
          </a:xfrm>
        </p:spPr>
        <p:txBody>
          <a:bodyPr/>
          <a:lstStyle/>
          <a:p>
            <a:r>
              <a:rPr lang="en-US" sz="2000" dirty="0" smtClean="0">
                <a:solidFill>
                  <a:srgbClr val="009900"/>
                </a:solidFill>
              </a:rPr>
              <a:t>16</a:t>
            </a:r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C6EF9-701C-438B-9D9C-B7F942A4A7ED}" type="datetime5">
              <a:rPr lang="en-US" smtClean="0"/>
              <a:t>10-Jan-22</a:t>
            </a:fld>
            <a:endParaRPr lang="en-US" dirty="0"/>
          </a:p>
        </p:txBody>
      </p:sp>
      <p:pic>
        <p:nvPicPr>
          <p:cNvPr id="8194" name="Picture 2" descr="Logical GIFs - Get the best gif on GIFER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449262"/>
            <a:ext cx="3479482" cy="579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2143124" y="965160"/>
            <a:ext cx="701357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44" indent="-257144" algn="l" defTabSz="68571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43" indent="-214288" algn="l" defTabSz="68571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44" indent="-171430" algn="l" defTabSz="68571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00" indent="-171430" algn="l" defTabSz="68571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857" indent="-171430" algn="l" defTabSz="68571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715" indent="-171430" algn="l" defTabSz="68571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73" indent="-171430" algn="l" defTabSz="68571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430" indent="-171430" algn="l" defTabSz="68571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89" indent="-171430" algn="l" defTabSz="68571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To develop the algorithm, the programmer needs to ask: 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What data has to be fed into the computer?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What information do I want to get out of the computer? 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Logic</a:t>
            </a:r>
            <a:r>
              <a:rPr lang="en-US" dirty="0" smtClean="0"/>
              <a:t>: Planning the processing of the program. It contains the instructions that cause the input data to be turned into the desired output data. </a:t>
            </a:r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6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04799" y="838200"/>
            <a:ext cx="8829675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There </a:t>
            </a:r>
            <a:r>
              <a:rPr lang="en-US" dirty="0"/>
              <a:t>is </a:t>
            </a:r>
            <a:r>
              <a:rPr lang="en-US" dirty="0">
                <a:solidFill>
                  <a:srgbClr val="C00000"/>
                </a:solidFill>
              </a:rPr>
              <a:t>no standard method of algorithm representation </a:t>
            </a:r>
            <a:r>
              <a:rPr lang="en-US" dirty="0"/>
              <a:t>exist, however there are commonly used are: </a:t>
            </a:r>
            <a:endParaRPr lang="en-US" dirty="0" smtClean="0"/>
          </a:p>
          <a:p>
            <a:endParaRPr lang="en-US" dirty="0" smtClean="0"/>
          </a:p>
          <a:p>
            <a:pPr marL="685800" lvl="1" indent="-342900">
              <a:buFont typeface="+mj-lt"/>
              <a:buAutoNum type="romanLcPeriod"/>
            </a:pPr>
            <a:r>
              <a:rPr lang="en-US" b="1" dirty="0" smtClean="0"/>
              <a:t>Flowchart</a:t>
            </a:r>
          </a:p>
          <a:p>
            <a:pPr marL="342900" lvl="1" indent="0">
              <a:buNone/>
            </a:pPr>
            <a:r>
              <a:rPr lang="en-US" dirty="0" smtClean="0"/>
              <a:t>	graphical </a:t>
            </a:r>
            <a:r>
              <a:rPr lang="en-US" dirty="0"/>
              <a:t>representation of an orderly step by step solution to a </a:t>
            </a:r>
            <a:r>
              <a:rPr lang="en-US" dirty="0" smtClean="0"/>
              <a:t>problem.</a:t>
            </a:r>
          </a:p>
          <a:p>
            <a:pPr marL="342900" lvl="1" indent="0">
              <a:buNone/>
            </a:pPr>
            <a:endParaRPr lang="en-US" dirty="0" smtClean="0"/>
          </a:p>
          <a:p>
            <a:pPr marL="728663" lvl="1" indent="-385763">
              <a:buFont typeface="+mj-lt"/>
              <a:buAutoNum type="romanLcPeriod" startAt="2"/>
            </a:pPr>
            <a:r>
              <a:rPr lang="en-US" b="1" dirty="0" smtClean="0"/>
              <a:t>Pseudo code</a:t>
            </a:r>
          </a:p>
          <a:p>
            <a:pPr marL="685800" lvl="2" indent="-342900">
              <a:buNone/>
            </a:pPr>
            <a:r>
              <a:rPr lang="en-US" dirty="0"/>
              <a:t>	Textual representations in English like to present the solution to a problem. </a:t>
            </a:r>
            <a:endParaRPr lang="en-US" dirty="0" smtClean="0"/>
          </a:p>
          <a:p>
            <a:pPr marL="685800" lvl="2" indent="-342900">
              <a:buNone/>
            </a:pPr>
            <a:endParaRPr lang="en-US" dirty="0"/>
          </a:p>
          <a:p>
            <a:pPr marL="685800" lvl="1" indent="-342900">
              <a:buFont typeface="+mj-lt"/>
              <a:buAutoNum type="romanLcPeriod" startAt="2"/>
            </a:pPr>
            <a:r>
              <a:rPr lang="en-US" b="1" dirty="0" smtClean="0"/>
              <a:t>Tree representation</a:t>
            </a:r>
          </a:p>
          <a:p>
            <a:pPr marL="342900" lvl="1" indent="0">
              <a:buNone/>
            </a:pPr>
            <a:r>
              <a:rPr lang="en-US" dirty="0" smtClean="0"/>
              <a:t>	graphical </a:t>
            </a:r>
            <a:r>
              <a:rPr lang="en-US" dirty="0"/>
              <a:t>representation to break problem into sub‐problem and task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741" y="0"/>
            <a:ext cx="9121734" cy="553998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Representation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="" xmlns:a16="http://schemas.microsoft.com/office/drawing/2014/main" id="{374C32EB-D7FF-4398-9095-D3B0ECE2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0875" y="6492894"/>
            <a:ext cx="2133600" cy="365125"/>
          </a:xfrm>
        </p:spPr>
        <p:txBody>
          <a:bodyPr/>
          <a:lstStyle/>
          <a:p>
            <a:fld id="{BC490F8C-3D0D-4DB1-B2BD-1525EA5CE111}" type="slidenum">
              <a:rPr lang="en-US" sz="2000" smtClean="0">
                <a:solidFill>
                  <a:srgbClr val="009900"/>
                </a:solidFill>
              </a:rPr>
              <a:pPr/>
              <a:t>18</a:t>
            </a:fld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43A92-A946-45C5-9135-003F7DC0BD03}" type="datetime5">
              <a:rPr lang="en-US" smtClean="0"/>
              <a:t>10-Jan-22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6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31404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Both are sets of instructions on how to do a task;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Algorithm: </a:t>
            </a:r>
          </a:p>
          <a:p>
            <a:pPr lvl="1" eaLnBrk="1" hangingPunct="1"/>
            <a:r>
              <a:rPr lang="en-US" dirty="0" smtClean="0"/>
              <a:t>talking to humans, easy to understand</a:t>
            </a:r>
          </a:p>
          <a:p>
            <a:pPr lvl="1" eaLnBrk="1" hangingPunct="1"/>
            <a:r>
              <a:rPr lang="en-US" dirty="0" smtClean="0"/>
              <a:t>in plain (English) language</a:t>
            </a:r>
          </a:p>
          <a:p>
            <a:pPr lvl="1" eaLnBrk="1" hangingPunct="1"/>
            <a:endParaRPr lang="en-US" dirty="0" smtClean="0"/>
          </a:p>
          <a:p>
            <a:pPr eaLnBrk="1" hangingPunct="1"/>
            <a:r>
              <a:rPr lang="en-US" dirty="0" smtClean="0"/>
              <a:t>Program:</a:t>
            </a:r>
          </a:p>
          <a:p>
            <a:pPr lvl="1" eaLnBrk="1" hangingPunct="1"/>
            <a:r>
              <a:rPr lang="en-US" dirty="0" smtClean="0"/>
              <a:t>talking to computer (compiler)</a:t>
            </a:r>
          </a:p>
          <a:p>
            <a:pPr lvl="1" eaLnBrk="1" hangingPunct="1"/>
            <a:r>
              <a:rPr lang="en-US" dirty="0" smtClean="0"/>
              <a:t>can be regarded as a “formal expression” of an algorithm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741" y="0"/>
            <a:ext cx="9121734" cy="553998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From Algorithm to Program</a:t>
            </a:r>
            <a:endParaRPr lang="en-GB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="" xmlns:a16="http://schemas.microsoft.com/office/drawing/2014/main" id="{374C32EB-D7FF-4398-9095-D3B0ECE2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0875" y="6492894"/>
            <a:ext cx="2133600" cy="365125"/>
          </a:xfrm>
        </p:spPr>
        <p:txBody>
          <a:bodyPr/>
          <a:lstStyle/>
          <a:p>
            <a:fld id="{BC490F8C-3D0D-4DB1-B2BD-1525EA5CE111}" type="slidenum">
              <a:rPr lang="en-US" sz="2000" smtClean="0">
                <a:solidFill>
                  <a:srgbClr val="009900"/>
                </a:solidFill>
              </a:rPr>
              <a:pPr/>
              <a:t>19</a:t>
            </a:fld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53720-2419-4CCD-B298-525B6D87D26F}" type="datetime5">
              <a:rPr lang="en-US" smtClean="0"/>
              <a:t>10-Jan-22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48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ubtitle 2">
            <a:extLst>
              <a:ext uri="{FF2B5EF4-FFF2-40B4-BE49-F238E27FC236}">
                <a16:creationId xmlns="" xmlns:a16="http://schemas.microsoft.com/office/drawing/2014/main" id="{B9994641-FDD5-4191-A4CE-DF07C7915E89}"/>
              </a:ext>
            </a:extLst>
          </p:cNvPr>
          <p:cNvSpPr txBox="1">
            <a:spLocks/>
          </p:cNvSpPr>
          <p:nvPr/>
        </p:nvSpPr>
        <p:spPr>
          <a:xfrm>
            <a:off x="1270993" y="5088232"/>
            <a:ext cx="6343649" cy="12287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Fahad Ahmed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Lecturer, Dept. of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CSE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E-mail: fahadahmed@uap-bd.edu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DFDF5A0B-3F2C-4188-9624-856948B63B3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38100">
            <a:solidFill>
              <a:srgbClr val="91E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436846E3-5EC8-4890-9987-7F42A01985C6}"/>
              </a:ext>
            </a:extLst>
          </p:cNvPr>
          <p:cNvSpPr/>
          <p:nvPr/>
        </p:nvSpPr>
        <p:spPr>
          <a:xfrm>
            <a:off x="152400" y="152400"/>
            <a:ext cx="8839200" cy="6553200"/>
          </a:xfrm>
          <a:prstGeom prst="rect">
            <a:avLst/>
          </a:prstGeom>
          <a:noFill/>
          <a:ln>
            <a:solidFill>
              <a:srgbClr val="91E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362200" y="2190498"/>
            <a:ext cx="39052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0070C0"/>
                </a:solidFill>
                <a:latin typeface="Lucida Calligraphy" panose="03010101010101010101" pitchFamily="66" charset="0"/>
                <a:ea typeface="+mj-ea"/>
                <a:cs typeface="+mj-cs"/>
              </a:rPr>
              <a:t>CSE- </a:t>
            </a:r>
            <a:r>
              <a:rPr lang="en-US" sz="6000" dirty="0" smtClean="0">
                <a:solidFill>
                  <a:srgbClr val="0070C0"/>
                </a:solidFill>
                <a:latin typeface="Lucida Calligraphy" panose="03010101010101010101" pitchFamily="66" charset="0"/>
                <a:ea typeface="+mj-ea"/>
                <a:cs typeface="+mj-cs"/>
              </a:rPr>
              <a:t>207</a:t>
            </a:r>
          </a:p>
          <a:p>
            <a:pPr algn="ctr"/>
            <a:r>
              <a:rPr lang="en-US" sz="4800" dirty="0">
                <a:solidFill>
                  <a:srgbClr val="00B0F0"/>
                </a:solidFill>
                <a:latin typeface="Lucida Calligraphy" panose="03010101010101010101" pitchFamily="66" charset="0"/>
                <a:ea typeface="+mj-ea"/>
                <a:cs typeface="+mj-cs"/>
              </a:rPr>
              <a:t>Algorithms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971079" y="3975688"/>
            <a:ext cx="4943475" cy="1447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15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b="1" dirty="0" smtClean="0">
                <a:solidFill>
                  <a:srgbClr val="C00000"/>
                </a:solidFill>
              </a:rPr>
              <a:t>Lecture</a:t>
            </a:r>
            <a:r>
              <a:rPr lang="en-US" sz="4000" b="1" dirty="0" smtClean="0">
                <a:solidFill>
                  <a:srgbClr val="C00000"/>
                </a:solidFill>
              </a:rPr>
              <a:t>: </a:t>
            </a:r>
            <a:r>
              <a:rPr lang="en-US" sz="4000" b="1" dirty="0" smtClean="0">
                <a:solidFill>
                  <a:srgbClr val="C00000"/>
                </a:solidFill>
              </a:rPr>
              <a:t>02 </a:t>
            </a:r>
            <a:r>
              <a:rPr lang="en-US" sz="4000" dirty="0">
                <a:solidFill>
                  <a:schemeClr val="tx1"/>
                </a:solidFill>
              </a:rPr>
              <a:t/>
            </a:r>
            <a:br>
              <a:rPr lang="en-US" sz="4000" dirty="0">
                <a:solidFill>
                  <a:schemeClr val="tx1"/>
                </a:solidFill>
              </a:rPr>
            </a:br>
            <a:endParaRPr lang="en-US" altLang="en-US" sz="40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295" y="328486"/>
            <a:ext cx="1841042" cy="1785812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0A9E3-4181-45B2-978E-651B1CD59D78}" type="datetime5">
              <a:rPr lang="en-US" smtClean="0"/>
              <a:t>10-Jan-22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0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http://images.wisegeek.com/computer-program-algorithm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0942"/>
          <a:stretch/>
        </p:blipFill>
        <p:spPr bwMode="auto">
          <a:xfrm>
            <a:off x="5369891" y="1389022"/>
            <a:ext cx="2878811" cy="26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reviews.123rf.com/images/scanrail/scanrail1410/scanrail141000006/32307356-Kreative-abstrakten-Computer-Web-Anwendungen-Software-und-Internet-Business-Kommunikation-Technologi-Lizenzfreie-Bilder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6" t="4240" r="4300" b="4073"/>
          <a:stretch/>
        </p:blipFill>
        <p:spPr bwMode="auto">
          <a:xfrm>
            <a:off x="6790397" y="1744827"/>
            <a:ext cx="2342607" cy="195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previews.123rf.com/images/anpannan/anpannan1307/anpannan130700028/21020926-Set-of-lineman-in-various-pose-Stock-Vector-education-cartoon-peopl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1740255"/>
            <a:ext cx="1832424" cy="181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problems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7" t="33432" r="20444" b="-1096"/>
          <a:stretch/>
        </p:blipFill>
        <p:spPr bwMode="auto">
          <a:xfrm>
            <a:off x="115629" y="3550300"/>
            <a:ext cx="1569795" cy="63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i.ytimg.com/vi/8VJSRJFWtIk/maxresdefault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" t="1089" r="28328" b="3279"/>
          <a:stretch/>
        </p:blipFill>
        <p:spPr bwMode="auto">
          <a:xfrm>
            <a:off x="2940805" y="2251555"/>
            <a:ext cx="2244484" cy="1722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699588" y="3502080"/>
            <a:ext cx="2067297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b="1" dirty="0">
                <a:solidFill>
                  <a:srgbClr val="660033"/>
                </a:solidFill>
              </a:rPr>
              <a:t>PROGRAM</a:t>
            </a:r>
          </a:p>
        </p:txBody>
      </p:sp>
      <p:sp>
        <p:nvSpPr>
          <p:cNvPr id="8" name="Rectangle 7"/>
          <p:cNvSpPr/>
          <p:nvPr/>
        </p:nvSpPr>
        <p:spPr>
          <a:xfrm>
            <a:off x="3138581" y="3912741"/>
            <a:ext cx="21648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solidFill>
                  <a:srgbClr val="FF3300"/>
                </a:solidFill>
              </a:rPr>
              <a:t>ALGORITHM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72439" y="4343243"/>
            <a:ext cx="26001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dirty="0">
                <a:solidFill>
                  <a:srgbClr val="FF3300"/>
                </a:solidFill>
                <a:latin typeface="Calibri" pitchFamily="34" charset="0"/>
                <a:cs typeface="Arial" charset="0"/>
              </a:rPr>
              <a:t>a sequence of instructions describing how to do a task (or process)</a:t>
            </a:r>
          </a:p>
        </p:txBody>
      </p:sp>
      <p:pic>
        <p:nvPicPr>
          <p:cNvPr id="1044" name="Picture 20" descr="Image result for arrow"/>
          <p:cNvPicPr>
            <a:picLocks noChangeAspect="1" noChangeArrowheads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165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425" y="2477900"/>
            <a:ext cx="1332591" cy="107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0" descr="Image result for arrow"/>
          <p:cNvPicPr>
            <a:picLocks noChangeAspect="1" noChangeArrowheads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62201" flipV="1">
            <a:off x="5317680" y="2200063"/>
            <a:ext cx="1332591" cy="107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6330382" y="3965898"/>
            <a:ext cx="2802622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Calibri" pitchFamily="34" charset="0"/>
                <a:cs typeface="Arial" charset="0"/>
              </a:rPr>
              <a:t>a set of instructions which are commands to computers to perform specific operations on data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741" y="0"/>
            <a:ext cx="9121734" cy="553998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From Algorithm to Program</a:t>
            </a:r>
            <a:endParaRPr lang="en-GB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lide Number Placeholder 2">
            <a:extLst>
              <a:ext uri="{FF2B5EF4-FFF2-40B4-BE49-F238E27FC236}">
                <a16:creationId xmlns="" xmlns:a16="http://schemas.microsoft.com/office/drawing/2014/main" id="{374C32EB-D7FF-4398-9095-D3B0ECE2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0875" y="6492894"/>
            <a:ext cx="2133600" cy="365125"/>
          </a:xfrm>
        </p:spPr>
        <p:txBody>
          <a:bodyPr/>
          <a:lstStyle/>
          <a:p>
            <a:fld id="{BC490F8C-3D0D-4DB1-B2BD-1525EA5CE111}" type="slidenum">
              <a:rPr lang="en-US" sz="2000" smtClean="0">
                <a:solidFill>
                  <a:srgbClr val="009900"/>
                </a:solidFill>
              </a:rPr>
              <a:pPr/>
              <a:t>20</a:t>
            </a:fld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22DF6-46DE-4316-A0AD-FC703368C06F}" type="datetime5">
              <a:rPr lang="en-US" sz="1800" smtClean="0"/>
              <a:t>10-Jan-22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6885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Algorithm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A step‐by‐step problem‐solving procedure </a:t>
            </a:r>
          </a:p>
          <a:p>
            <a:r>
              <a:rPr lang="en-US" sz="2000" dirty="0"/>
              <a:t>A sequence of instruction that tell how to solve a particular problem. </a:t>
            </a:r>
          </a:p>
          <a:p>
            <a:r>
              <a:rPr lang="en-US" sz="2000" dirty="0"/>
              <a:t>A set of instruction for solving a problem, especially on a computer. </a:t>
            </a:r>
          </a:p>
          <a:p>
            <a:r>
              <a:rPr lang="en-US" sz="2000" dirty="0"/>
              <a:t>A computable set of steps to achieve a desired result. </a:t>
            </a:r>
          </a:p>
          <a:p>
            <a:r>
              <a:rPr lang="en-US" sz="2000" dirty="0"/>
              <a:t>Written in pseudo code or flowchart.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Program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1900" dirty="0" smtClean="0"/>
              <a:t>A </a:t>
            </a:r>
            <a:r>
              <a:rPr lang="en-US" sz="1900" dirty="0"/>
              <a:t>program is a set of instructions which are commands to computers to perform specific operations on data. </a:t>
            </a:r>
            <a:endParaRPr lang="en-US" sz="1900" dirty="0" smtClean="0"/>
          </a:p>
          <a:p>
            <a:pPr algn="just"/>
            <a:endParaRPr lang="en-US" sz="1900" dirty="0"/>
          </a:p>
          <a:p>
            <a:pPr algn="just"/>
            <a:r>
              <a:rPr lang="en-US" sz="1900" dirty="0"/>
              <a:t>Instructions within a program are organized in such a way, when the program is run on a computer; it results in the solution of a problem. </a:t>
            </a:r>
          </a:p>
          <a:p>
            <a:pPr algn="just"/>
            <a:endParaRPr lang="en-US" sz="1900" dirty="0"/>
          </a:p>
          <a:p>
            <a:pPr algn="just"/>
            <a:r>
              <a:rPr lang="en-US" sz="1900" dirty="0" smtClean="0"/>
              <a:t>Written in any programming language</a:t>
            </a:r>
            <a:endParaRPr lang="en-US" sz="1900" dirty="0"/>
          </a:p>
        </p:txBody>
      </p:sp>
      <p:sp>
        <p:nvSpPr>
          <p:cNvPr id="8" name="TextBox 7"/>
          <p:cNvSpPr txBox="1"/>
          <p:nvPr/>
        </p:nvSpPr>
        <p:spPr>
          <a:xfrm>
            <a:off x="12741" y="0"/>
            <a:ext cx="9121734" cy="553998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&amp; Program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="" xmlns:a16="http://schemas.microsoft.com/office/drawing/2014/main" id="{374C32EB-D7FF-4398-9095-D3B0ECE2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0875" y="6492894"/>
            <a:ext cx="2133600" cy="365125"/>
          </a:xfrm>
        </p:spPr>
        <p:txBody>
          <a:bodyPr/>
          <a:lstStyle/>
          <a:p>
            <a:fld id="{BC490F8C-3D0D-4DB1-B2BD-1525EA5CE111}" type="slidenum">
              <a:rPr lang="en-US" sz="2000" smtClean="0">
                <a:solidFill>
                  <a:srgbClr val="009900"/>
                </a:solidFill>
              </a:rPr>
              <a:pPr/>
              <a:t>21</a:t>
            </a:fld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F2580-92BB-49B5-9FA8-FF2ACA57E3BF}" type="datetime5">
              <a:rPr lang="en-US" smtClean="0"/>
              <a:t>10-Jan-22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69900" y="789197"/>
            <a:ext cx="42269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</a:t>
            </a:r>
            <a:r>
              <a:rPr lang="en-GB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 </a:t>
            </a:r>
            <a:r>
              <a:rPr lang="en-GB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258760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ole36075_14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599" y="914400"/>
            <a:ext cx="4316041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1" y="914400"/>
            <a:ext cx="4850524" cy="4800600"/>
          </a:xfrm>
        </p:spPr>
        <p:txBody>
          <a:bodyPr>
            <a:normAutofit/>
          </a:bodyPr>
          <a:lstStyle/>
          <a:p>
            <a:pPr marL="342900" lvl="1" indent="-342900">
              <a:buFont typeface="+mj-lt"/>
              <a:buAutoNum type="romanLcPeriod"/>
              <a:tabLst>
                <a:tab pos="342900" algn="l"/>
                <a:tab pos="390525" algn="l"/>
              </a:tabLst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solving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phases</a:t>
            </a:r>
          </a:p>
          <a:p>
            <a:pPr marL="342900" lvl="1" indent="-342900">
              <a:buNone/>
              <a:tabLst>
                <a:tab pos="342900" algn="l"/>
                <a:tab pos="390525" algn="l"/>
              </a:tabLst>
            </a:pPr>
            <a:r>
              <a:rPr lang="en-US" dirty="0" smtClean="0"/>
              <a:t>	C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onsist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problem definition and algorithm design 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lvl="3" indent="0">
              <a:buNone/>
              <a:tabLst>
                <a:tab pos="295275" algn="l"/>
              </a:tabLst>
            </a:pPr>
            <a:r>
              <a:rPr lang="en-US" sz="1800" b="1" i="1" dirty="0">
                <a:solidFill>
                  <a:srgbClr val="C00000"/>
                </a:solidFill>
              </a:rPr>
              <a:t>Phase 1: Problem Definition (Analysis) </a:t>
            </a:r>
            <a:endParaRPr lang="en-US" sz="1800" dirty="0">
              <a:solidFill>
                <a:srgbClr val="C00000"/>
              </a:solidFill>
            </a:endParaRPr>
          </a:p>
          <a:p>
            <a:pPr marL="342900" lvl="3" indent="0">
              <a:buNone/>
              <a:tabLst>
                <a:tab pos="295275" algn="l"/>
              </a:tabLst>
            </a:pPr>
            <a:r>
              <a:rPr lang="en-US" sz="1800" b="1" i="1" dirty="0">
                <a:solidFill>
                  <a:srgbClr val="FF3300"/>
                </a:solidFill>
              </a:rPr>
              <a:t>Phase 2: Algorithm design </a:t>
            </a:r>
            <a:endParaRPr lang="en-US" sz="1800" dirty="0">
              <a:solidFill>
                <a:srgbClr val="FF3300"/>
              </a:solidFill>
            </a:endParaRPr>
          </a:p>
          <a:p>
            <a:pPr marL="342900" lvl="3" indent="0">
              <a:buNone/>
              <a:tabLst>
                <a:tab pos="295275" algn="l"/>
              </a:tabLst>
            </a:pPr>
            <a:r>
              <a:rPr lang="en-US" sz="1800" b="1" i="1" dirty="0">
                <a:solidFill>
                  <a:srgbClr val="FF3300"/>
                </a:solidFill>
              </a:rPr>
              <a:t>Phase 3: Algorithm implementation </a:t>
            </a:r>
          </a:p>
          <a:p>
            <a:pPr marL="342900" lvl="3" indent="0">
              <a:buNone/>
              <a:tabLst>
                <a:tab pos="295275" algn="l"/>
              </a:tabLst>
            </a:pPr>
            <a:r>
              <a:rPr lang="en-US" sz="1800" dirty="0"/>
              <a:t>Phase 4: Program testing </a:t>
            </a:r>
          </a:p>
          <a:p>
            <a:pPr marL="342900" lvl="3" indent="0">
              <a:buNone/>
              <a:tabLst>
                <a:tab pos="295275" algn="l"/>
              </a:tabLst>
            </a:pPr>
            <a:r>
              <a:rPr lang="en-US" sz="1800" dirty="0"/>
              <a:t>Phase 5: Program maintenance </a:t>
            </a:r>
          </a:p>
          <a:p>
            <a:pPr marL="342900" lvl="1" indent="-342900">
              <a:buNone/>
              <a:tabLst>
                <a:tab pos="342900" algn="l"/>
                <a:tab pos="390525" algn="l"/>
              </a:tabLst>
            </a:pP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lvl="1" indent="-342900">
              <a:buFont typeface="+mj-lt"/>
              <a:buAutoNum type="romanLcPeriod" startAt="2"/>
              <a:tabLst>
                <a:tab pos="342900" algn="l"/>
                <a:tab pos="390525" algn="l"/>
              </a:tabLst>
            </a:pPr>
            <a:r>
              <a:rPr lang="en-US" b="1" dirty="0" smtClean="0"/>
              <a:t>Implementation phases</a:t>
            </a:r>
          </a:p>
          <a:p>
            <a:pPr marL="342900" lvl="1" indent="0">
              <a:buNone/>
              <a:tabLst>
                <a:tab pos="342900" algn="l"/>
                <a:tab pos="390525" algn="l"/>
              </a:tabLst>
            </a:pPr>
            <a:r>
              <a:rPr lang="en-US" dirty="0" smtClean="0"/>
              <a:t>Consist </a:t>
            </a:r>
            <a:r>
              <a:rPr lang="en-US" dirty="0"/>
              <a:t>of algorithm implementation, program testing and program maintenance phases. 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741" y="0"/>
            <a:ext cx="9121734" cy="553998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Program Development Life Cycle</a:t>
            </a:r>
            <a:endParaRPr lang="en-GB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="" xmlns:a16="http://schemas.microsoft.com/office/drawing/2014/main" id="{374C32EB-D7FF-4398-9095-D3B0ECE2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0875" y="6492894"/>
            <a:ext cx="2133600" cy="365125"/>
          </a:xfrm>
        </p:spPr>
        <p:txBody>
          <a:bodyPr/>
          <a:lstStyle/>
          <a:p>
            <a:fld id="{BC490F8C-3D0D-4DB1-B2BD-1525EA5CE111}" type="slidenum">
              <a:rPr lang="en-US" sz="2000" smtClean="0">
                <a:solidFill>
                  <a:srgbClr val="009900"/>
                </a:solidFill>
              </a:rPr>
              <a:pPr/>
              <a:t>22</a:t>
            </a:fld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92C02-E7F2-44D6-8F4F-893AB94476B0}" type="datetime5">
              <a:rPr lang="en-US" smtClean="0"/>
              <a:t>10-Jan-22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54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870" y="553998"/>
            <a:ext cx="8641475" cy="3774281"/>
          </a:xfrm>
        </p:spPr>
        <p:txBody>
          <a:bodyPr>
            <a:noAutofit/>
          </a:bodyPr>
          <a:lstStyle/>
          <a:p>
            <a:r>
              <a:rPr lang="en-US" sz="1800" dirty="0" smtClean="0"/>
              <a:t>The </a:t>
            </a:r>
            <a:r>
              <a:rPr lang="en-US" sz="1800" dirty="0"/>
              <a:t>problem is defined to obtain a clear understanding of the problem requirement. </a:t>
            </a:r>
            <a:endParaRPr lang="en-US" sz="1800" dirty="0" smtClean="0"/>
          </a:p>
          <a:p>
            <a:r>
              <a:rPr lang="en-US" sz="1800" dirty="0" smtClean="0"/>
              <a:t>It </a:t>
            </a:r>
            <a:r>
              <a:rPr lang="en-US" sz="1800" dirty="0"/>
              <a:t>is important before come out with the solution algorithm to do the following: </a:t>
            </a:r>
          </a:p>
          <a:p>
            <a:pPr marL="728663" lvl="1" indent="-385763">
              <a:buFont typeface="+mj-lt"/>
              <a:buAutoNum type="alphaLcPeriod"/>
            </a:pPr>
            <a:r>
              <a:rPr lang="en-US" sz="1800" dirty="0" smtClean="0"/>
              <a:t>Analyze </a:t>
            </a:r>
            <a:r>
              <a:rPr lang="en-US" sz="1800" dirty="0"/>
              <a:t>the problem thoroughly. </a:t>
            </a:r>
            <a:endParaRPr lang="en-US" sz="1800" dirty="0" smtClean="0"/>
          </a:p>
          <a:p>
            <a:pPr marL="728663" lvl="1" indent="-385763">
              <a:buFont typeface="+mj-lt"/>
              <a:buAutoNum type="alphaLcPeriod"/>
            </a:pPr>
            <a:r>
              <a:rPr lang="en-US" sz="1800" dirty="0" smtClean="0"/>
              <a:t>Understand </a:t>
            </a:r>
            <a:r>
              <a:rPr lang="en-US" sz="1800" dirty="0"/>
              <a:t>the requirement of the problem and required </a:t>
            </a:r>
            <a:r>
              <a:rPr lang="en-US" sz="1800" dirty="0" smtClean="0"/>
              <a:t>solution.</a:t>
            </a:r>
          </a:p>
          <a:p>
            <a:pPr marL="728663" lvl="1" indent="-385763">
              <a:buFont typeface="+mj-lt"/>
              <a:buAutoNum type="alphaLcPeriod"/>
            </a:pPr>
            <a:r>
              <a:rPr lang="en-US" sz="1800" dirty="0" smtClean="0"/>
              <a:t>Divide </a:t>
            </a:r>
            <a:r>
              <a:rPr lang="en-US" sz="1800" dirty="0"/>
              <a:t>the problem into sub‐problem if the problem is complex. </a:t>
            </a:r>
            <a:endParaRPr lang="en-US" sz="1800" dirty="0" smtClean="0"/>
          </a:p>
          <a:p>
            <a:pPr marL="342900" lvl="1" indent="0">
              <a:buNone/>
            </a:pPr>
            <a:endParaRPr lang="en-US" sz="1800" dirty="0"/>
          </a:p>
          <a:p>
            <a:r>
              <a:rPr lang="en-US" sz="1800" dirty="0" smtClean="0"/>
              <a:t>The </a:t>
            </a:r>
            <a:r>
              <a:rPr lang="en-US" sz="1800" dirty="0"/>
              <a:t>most important and major requirement that need to be specified during problem definition (analysis</a:t>
            </a:r>
            <a:r>
              <a:rPr lang="en-US" sz="1800" dirty="0" smtClean="0"/>
              <a:t>):</a:t>
            </a:r>
            <a:endParaRPr lang="en-US" sz="1800" dirty="0"/>
          </a:p>
          <a:p>
            <a:pPr marL="728663" lvl="1" indent="-385763">
              <a:buFont typeface="+mj-lt"/>
              <a:buAutoNum type="alphaLcPeriod"/>
            </a:pPr>
            <a:r>
              <a:rPr lang="en-US" sz="1800" dirty="0" smtClean="0"/>
              <a:t>Input </a:t>
            </a:r>
            <a:endParaRPr lang="en-US" sz="1800" dirty="0"/>
          </a:p>
          <a:p>
            <a:pPr marL="728663" lvl="1" indent="-385763">
              <a:buFont typeface="+mj-lt"/>
              <a:buAutoNum type="alphaLcPeriod"/>
            </a:pPr>
            <a:r>
              <a:rPr lang="en-US" sz="1800" dirty="0" smtClean="0"/>
              <a:t>Process </a:t>
            </a:r>
            <a:endParaRPr lang="en-US" sz="1800" dirty="0"/>
          </a:p>
          <a:p>
            <a:pPr marL="728663" lvl="1" indent="-385763">
              <a:buFont typeface="+mj-lt"/>
              <a:buAutoNum type="alphaLcPeriod"/>
            </a:pPr>
            <a:r>
              <a:rPr lang="en-US" sz="1800" dirty="0" smtClean="0"/>
              <a:t>Output </a:t>
            </a:r>
            <a:endParaRPr lang="en-US" sz="1800" dirty="0"/>
          </a:p>
          <a:p>
            <a:r>
              <a:rPr lang="en-US" sz="1800" dirty="0" smtClean="0">
                <a:solidFill>
                  <a:srgbClr val="C00000"/>
                </a:solidFill>
              </a:rPr>
              <a:t>However, to get a complete problem specification</a:t>
            </a:r>
            <a:r>
              <a:rPr lang="en-US" sz="1800" dirty="0" smtClean="0"/>
              <a:t>, the </a:t>
            </a:r>
            <a:r>
              <a:rPr lang="en-US" sz="1800" dirty="0"/>
              <a:t>following questions should be asked during problem definition (analysis</a:t>
            </a:r>
            <a:r>
              <a:rPr lang="en-US" sz="1800" dirty="0" smtClean="0"/>
              <a:t>): </a:t>
            </a:r>
            <a:endParaRPr lang="en-US" sz="1800" dirty="0"/>
          </a:p>
          <a:p>
            <a:pPr marL="728663" lvl="1" indent="-385763">
              <a:buFont typeface="+mj-lt"/>
              <a:buAutoNum type="alphaLcPeriod"/>
            </a:pPr>
            <a:r>
              <a:rPr lang="en-US" sz="1800" dirty="0" smtClean="0"/>
              <a:t>What </a:t>
            </a:r>
            <a:r>
              <a:rPr lang="en-US" sz="1800" dirty="0"/>
              <a:t>are the input data? </a:t>
            </a:r>
          </a:p>
          <a:p>
            <a:pPr marL="728663" lvl="1" indent="-385763">
              <a:buFont typeface="+mj-lt"/>
              <a:buAutoNum type="alphaLcPeriod"/>
            </a:pPr>
            <a:r>
              <a:rPr lang="en-US" sz="1800" dirty="0" smtClean="0"/>
              <a:t>What </a:t>
            </a:r>
            <a:r>
              <a:rPr lang="en-US" sz="1800" dirty="0"/>
              <a:t>are the output (desired) data? </a:t>
            </a:r>
          </a:p>
          <a:p>
            <a:pPr marL="728663" lvl="1" indent="-385763">
              <a:buFont typeface="+mj-lt"/>
              <a:buAutoNum type="alphaLcPeriod"/>
            </a:pPr>
            <a:r>
              <a:rPr lang="en-US" sz="1800" dirty="0" smtClean="0"/>
              <a:t>What </a:t>
            </a:r>
            <a:r>
              <a:rPr lang="en-US" sz="1800" dirty="0"/>
              <a:t>formula is to be used? </a:t>
            </a:r>
          </a:p>
          <a:p>
            <a:pPr marL="728663" lvl="1" indent="-385763">
              <a:buFont typeface="+mj-lt"/>
              <a:buAutoNum type="alphaLcPeriod"/>
            </a:pPr>
            <a:r>
              <a:rPr lang="en-US" sz="1800" dirty="0" smtClean="0"/>
              <a:t>What </a:t>
            </a:r>
            <a:r>
              <a:rPr lang="en-US" sz="1800" dirty="0"/>
              <a:t>other assumptions or constraints can be made? </a:t>
            </a:r>
          </a:p>
          <a:p>
            <a:pPr marL="728663" lvl="1" indent="-385763">
              <a:buFont typeface="+mj-lt"/>
              <a:buAutoNum type="alphaLcPeriod"/>
            </a:pPr>
            <a:r>
              <a:rPr lang="en-US" sz="1800" dirty="0" smtClean="0"/>
              <a:t>What </a:t>
            </a:r>
            <a:r>
              <a:rPr lang="en-US" sz="1800" dirty="0"/>
              <a:t>is the expected output screen? 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12741" y="0"/>
            <a:ext cx="9121734" cy="553998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Phase 1: Problem Definition (Analysis)</a:t>
            </a:r>
            <a:endParaRPr lang="en-GB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="" xmlns:a16="http://schemas.microsoft.com/office/drawing/2014/main" id="{374C32EB-D7FF-4398-9095-D3B0ECE2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0875" y="6492894"/>
            <a:ext cx="2133600" cy="365125"/>
          </a:xfrm>
        </p:spPr>
        <p:txBody>
          <a:bodyPr/>
          <a:lstStyle/>
          <a:p>
            <a:fld id="{BC490F8C-3D0D-4DB1-B2BD-1525EA5CE111}" type="slidenum">
              <a:rPr lang="en-US" sz="2000" smtClean="0">
                <a:solidFill>
                  <a:srgbClr val="009900"/>
                </a:solidFill>
              </a:rPr>
              <a:pPr/>
              <a:t>23</a:t>
            </a:fld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4302E-BC15-44D7-BEC4-EF05F30D8404}" type="datetime5">
              <a:rPr lang="en-US" smtClean="0"/>
              <a:t>10-Jan-22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7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" y="1081105"/>
            <a:ext cx="9124950" cy="5610245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The </a:t>
            </a:r>
            <a:r>
              <a:rPr lang="en-US" dirty="0"/>
              <a:t>specifications derived earlier in the analysis phase are translated into the algorithm. An algorithm is a step‐by‐step sequence of precise instructions that must terminate and describes how the data is to be processed to produce the desired outputs. The </a:t>
            </a:r>
            <a:r>
              <a:rPr lang="en-US" dirty="0" smtClean="0"/>
              <a:t>instruction </a:t>
            </a:r>
            <a:r>
              <a:rPr lang="en-US" dirty="0"/>
              <a:t>may be expressed in a human language. </a:t>
            </a:r>
            <a:endParaRPr lang="en-US" dirty="0" smtClean="0"/>
          </a:p>
          <a:p>
            <a:pPr algn="just"/>
            <a:endParaRPr lang="en-US" dirty="0"/>
          </a:p>
          <a:p>
            <a:r>
              <a:rPr lang="en-US" dirty="0"/>
              <a:t>An algorithm must satisfy some requirements: </a:t>
            </a:r>
          </a:p>
          <a:p>
            <a:pPr lvl="1"/>
            <a:r>
              <a:rPr lang="en-US" sz="1800" i="1" dirty="0"/>
              <a:t>Input		: </a:t>
            </a:r>
            <a:r>
              <a:rPr lang="en-US" sz="1800" dirty="0"/>
              <a:t>It must have zero or more input </a:t>
            </a:r>
          </a:p>
          <a:p>
            <a:pPr lvl="1"/>
            <a:r>
              <a:rPr lang="en-US" sz="1800" i="1" dirty="0"/>
              <a:t>Output		: </a:t>
            </a:r>
            <a:r>
              <a:rPr lang="en-US" sz="1800" dirty="0"/>
              <a:t>It must produce at least one output. </a:t>
            </a:r>
          </a:p>
          <a:p>
            <a:pPr lvl="1"/>
            <a:r>
              <a:rPr lang="en-US" sz="1800" i="1" dirty="0"/>
              <a:t>Definiteness	: </a:t>
            </a:r>
            <a:r>
              <a:rPr lang="en-US" sz="1800" dirty="0"/>
              <a:t>Every step in algorithm must be clear as to what it is supposed to do </a:t>
            </a:r>
          </a:p>
          <a:p>
            <a:pPr marL="342900" lvl="1" indent="0">
              <a:buNone/>
            </a:pPr>
            <a:r>
              <a:rPr lang="en-US" sz="1800" dirty="0"/>
              <a:t>			  and how many times it is expected to be executed. </a:t>
            </a:r>
          </a:p>
          <a:p>
            <a:pPr lvl="1"/>
            <a:r>
              <a:rPr lang="en-US" sz="1800" i="1" dirty="0"/>
              <a:t>Effectiveness	</a:t>
            </a:r>
            <a:r>
              <a:rPr lang="en-US" sz="1800" dirty="0"/>
              <a:t>:</a:t>
            </a:r>
            <a:r>
              <a:rPr lang="en-US" sz="1800" i="1" dirty="0"/>
              <a:t> </a:t>
            </a:r>
            <a:r>
              <a:rPr lang="en-US" sz="1800" dirty="0"/>
              <a:t>It must be correct and efficiently solve the problem for it is designed. </a:t>
            </a:r>
          </a:p>
          <a:p>
            <a:pPr lvl="1"/>
            <a:r>
              <a:rPr lang="en-US" sz="1800" i="1" dirty="0"/>
              <a:t>Finiteness	</a:t>
            </a:r>
            <a:r>
              <a:rPr lang="en-US" sz="1800" i="1" dirty="0" smtClean="0"/>
              <a:t>: </a:t>
            </a:r>
            <a:r>
              <a:rPr lang="en-US" sz="1800" dirty="0"/>
              <a:t>It must execute its instruction and terminate in a finite time.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741" y="0"/>
            <a:ext cx="9121734" cy="553998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Phase </a:t>
            </a:r>
            <a:r>
              <a:rPr lang="en-GB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2: Algorithm </a:t>
            </a:r>
            <a:r>
              <a:rPr lang="en-GB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GB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="" xmlns:a16="http://schemas.microsoft.com/office/drawing/2014/main" id="{374C32EB-D7FF-4398-9095-D3B0ECE2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0875" y="6492894"/>
            <a:ext cx="2133600" cy="365125"/>
          </a:xfrm>
        </p:spPr>
        <p:txBody>
          <a:bodyPr/>
          <a:lstStyle/>
          <a:p>
            <a:fld id="{BC490F8C-3D0D-4DB1-B2BD-1525EA5CE111}" type="slidenum">
              <a:rPr lang="en-US" sz="2000" smtClean="0">
                <a:solidFill>
                  <a:srgbClr val="009900"/>
                </a:solidFill>
              </a:rPr>
              <a:pPr/>
              <a:t>24</a:t>
            </a:fld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AA15C-415B-4225-B205-7CB7552EB248}" type="datetime5">
              <a:rPr lang="en-US" smtClean="0"/>
              <a:t>10-Jan-22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4351" y="619440"/>
            <a:ext cx="41575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en-GB" sz="2400" dirty="0">
                <a:solidFill>
                  <a:srgbClr val="610B4B"/>
                </a:solidFill>
                <a:latin typeface="erdana"/>
              </a:rPr>
              <a:t>How to Design an Algorithm?</a:t>
            </a:r>
          </a:p>
        </p:txBody>
      </p:sp>
    </p:spTree>
    <p:extLst>
      <p:ext uri="{BB962C8B-B14F-4D97-AF65-F5344CB8AC3E}">
        <p14:creationId xmlns:p14="http://schemas.microsoft.com/office/powerpoint/2010/main" val="59255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66698"/>
            <a:ext cx="8763000" cy="5654694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Almost </a:t>
            </a:r>
            <a:r>
              <a:rPr lang="en-US" dirty="0"/>
              <a:t>every program involves the steps of </a:t>
            </a:r>
            <a:r>
              <a:rPr lang="en-US" b="1" dirty="0"/>
              <a:t>input</a:t>
            </a:r>
            <a:r>
              <a:rPr lang="en-US" dirty="0"/>
              <a:t>, </a:t>
            </a:r>
            <a:r>
              <a:rPr lang="en-US" b="1" dirty="0"/>
              <a:t>processing</a:t>
            </a:r>
            <a:r>
              <a:rPr lang="en-US" dirty="0"/>
              <a:t>, and </a:t>
            </a:r>
            <a:r>
              <a:rPr lang="en-US" b="1" dirty="0"/>
              <a:t>output</a:t>
            </a:r>
            <a:r>
              <a:rPr lang="en-US" dirty="0"/>
              <a:t>. </a:t>
            </a:r>
            <a:endParaRPr lang="en-US" dirty="0" smtClean="0"/>
          </a:p>
          <a:p>
            <a:pPr algn="just"/>
            <a:r>
              <a:rPr lang="en-US" dirty="0" smtClean="0"/>
              <a:t>Therefore </a:t>
            </a:r>
            <a:r>
              <a:rPr lang="en-US" dirty="0"/>
              <a:t>graphical </a:t>
            </a:r>
            <a:r>
              <a:rPr lang="en-US" dirty="0" smtClean="0"/>
              <a:t>representation are </a:t>
            </a:r>
            <a:r>
              <a:rPr lang="en-US" dirty="0"/>
              <a:t>needed to separate these three steps. </a:t>
            </a:r>
          </a:p>
          <a:p>
            <a:pPr algn="just"/>
            <a:r>
              <a:rPr lang="en-US" dirty="0" smtClean="0"/>
              <a:t>An </a:t>
            </a:r>
            <a:r>
              <a:rPr lang="en-US" dirty="0"/>
              <a:t>algorithm can be written or described or represent using several </a:t>
            </a:r>
            <a:r>
              <a:rPr lang="en-US" dirty="0" smtClean="0"/>
              <a:t>tools: </a:t>
            </a:r>
            <a:endParaRPr lang="en-US" dirty="0"/>
          </a:p>
          <a:p>
            <a:pPr lvl="1" algn="just"/>
            <a:r>
              <a:rPr lang="en-US" b="1" dirty="0" smtClean="0"/>
              <a:t>Pseudo code </a:t>
            </a:r>
            <a:endParaRPr lang="en-US" b="1" dirty="0"/>
          </a:p>
          <a:p>
            <a:pPr marL="520304" lvl="1" indent="0" algn="just">
              <a:buNone/>
            </a:pPr>
            <a:r>
              <a:rPr lang="en-US" dirty="0" smtClean="0"/>
              <a:t>Use </a:t>
            </a:r>
            <a:r>
              <a:rPr lang="en-US" dirty="0"/>
              <a:t>English‐like phrases to describe the processing process. It is not standardized since every programmer has his or her own way of planning the algorithm. </a:t>
            </a:r>
          </a:p>
          <a:p>
            <a:pPr lvl="1" algn="just"/>
            <a:r>
              <a:rPr lang="en-US" b="1" dirty="0" smtClean="0"/>
              <a:t>Flowchart </a:t>
            </a:r>
            <a:endParaRPr lang="en-US" b="1" dirty="0"/>
          </a:p>
          <a:p>
            <a:pPr marL="520304" lvl="1" indent="0" algn="just">
              <a:buNone/>
            </a:pPr>
            <a:r>
              <a:rPr lang="en-US" dirty="0"/>
              <a:t>Use standardized symbol to show the steps the computer needs to take to accomplish the program’s objective. Because flowcharts are cumbersome to revise, they have fallen out of </a:t>
            </a:r>
            <a:r>
              <a:rPr lang="en-US" dirty="0" smtClean="0"/>
              <a:t>favor </a:t>
            </a:r>
            <a:r>
              <a:rPr lang="en-US" dirty="0"/>
              <a:t>by professional programmers. </a:t>
            </a:r>
            <a:r>
              <a:rPr lang="en-US" dirty="0" smtClean="0"/>
              <a:t>Pseudo code, </a:t>
            </a:r>
            <a:r>
              <a:rPr lang="en-US" dirty="0"/>
              <a:t>on the other hand, has gained increasing acceptance. </a:t>
            </a:r>
          </a:p>
          <a:p>
            <a:pPr algn="just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741" y="0"/>
            <a:ext cx="9121734" cy="553998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Algorithm Representation</a:t>
            </a:r>
            <a:endParaRPr lang="en-GB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="" xmlns:a16="http://schemas.microsoft.com/office/drawing/2014/main" id="{374C32EB-D7FF-4398-9095-D3B0ECE2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0875" y="6492894"/>
            <a:ext cx="2133600" cy="365125"/>
          </a:xfrm>
        </p:spPr>
        <p:txBody>
          <a:bodyPr/>
          <a:lstStyle/>
          <a:p>
            <a:fld id="{BC490F8C-3D0D-4DB1-B2BD-1525EA5CE111}" type="slidenum">
              <a:rPr lang="en-US" sz="2000" smtClean="0">
                <a:solidFill>
                  <a:srgbClr val="009900"/>
                </a:solidFill>
              </a:rPr>
              <a:pPr/>
              <a:t>25</a:t>
            </a:fld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40065-1697-438B-8A65-86B75F2057D9}" type="datetime5">
              <a:rPr lang="en-US" smtClean="0"/>
              <a:t>10-Jan-22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66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8220881"/>
              </p:ext>
            </p:extLst>
          </p:nvPr>
        </p:nvGraphicFramePr>
        <p:xfrm>
          <a:off x="628650" y="1942685"/>
          <a:ext cx="7886700" cy="40081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704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648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94482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Name</a:t>
                      </a:r>
                      <a:endParaRPr lang="en-US" sz="15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Symbol</a:t>
                      </a:r>
                      <a:endParaRPr lang="en-US" sz="15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Description</a:t>
                      </a:r>
                      <a:endParaRPr lang="en-US" sz="15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Lozenge</a:t>
                      </a:r>
                      <a:endParaRPr lang="en-US" sz="15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300" dirty="0" smtClean="0"/>
                    </a:p>
                    <a:p>
                      <a:endParaRPr lang="en-US" sz="13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500" kern="1200" dirty="0" smtClean="0"/>
                        <a:t>Indicates</a:t>
                      </a:r>
                      <a:r>
                        <a:rPr lang="en-US" sz="1500" kern="1200" baseline="0" dirty="0" smtClean="0"/>
                        <a:t> the starting or ending of flowchart (</a:t>
                      </a:r>
                      <a:r>
                        <a:rPr lang="en-US" sz="1500" kern="1200" dirty="0" smtClean="0"/>
                        <a:t>start / stop</a:t>
                      </a:r>
                      <a:r>
                        <a:rPr lang="en-US" sz="1500" kern="1200" baseline="0" dirty="0" smtClean="0"/>
                        <a:t> :</a:t>
                      </a:r>
                      <a:r>
                        <a:rPr lang="en-US" sz="1500" kern="1200" dirty="0" smtClean="0"/>
                        <a:t> terminal )</a:t>
                      </a:r>
                      <a:endParaRPr lang="en-US" sz="15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500" b="0" dirty="0" smtClean="0"/>
                        <a:t>Connector</a:t>
                      </a:r>
                      <a:endParaRPr lang="en-US" sz="1500" b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300" dirty="0" smtClean="0"/>
                    </a:p>
                    <a:p>
                      <a:endParaRPr lang="en-US" sz="13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5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Used to connect break in the flowchart</a:t>
                      </a:r>
                      <a:endParaRPr lang="en-US" sz="15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500" kern="1200" dirty="0" err="1" smtClean="0"/>
                        <a:t>Parallelelogram</a:t>
                      </a:r>
                      <a:endParaRPr lang="en-US" sz="15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300" dirty="0" smtClean="0"/>
                    </a:p>
                    <a:p>
                      <a:endParaRPr lang="en-US" sz="1300" dirty="0" smtClean="0"/>
                    </a:p>
                    <a:p>
                      <a:endParaRPr 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500" kern="1200" dirty="0" smtClean="0"/>
                        <a:t>Use for input and output</a:t>
                      </a:r>
                      <a:r>
                        <a:rPr lang="en-US" sz="1500" kern="1200" baseline="0" dirty="0" smtClean="0"/>
                        <a:t> operation (data)</a:t>
                      </a:r>
                      <a:endParaRPr lang="en-US" sz="15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500" kern="1200" dirty="0" smtClean="0"/>
                        <a:t>Rectangle</a:t>
                      </a:r>
                      <a:endParaRPr lang="en-US" sz="15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300" dirty="0" smtClean="0"/>
                    </a:p>
                    <a:p>
                      <a:endParaRPr lang="en-US" sz="1300" dirty="0" smtClean="0"/>
                    </a:p>
                    <a:p>
                      <a:endParaRPr 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500" kern="1200" dirty="0" smtClean="0"/>
                        <a:t>Indicates any interval operation (process)</a:t>
                      </a:r>
                      <a:endParaRPr lang="en-US" sz="15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5151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500" kern="1200" dirty="0" smtClean="0"/>
                        <a:t>Diamond</a:t>
                      </a:r>
                      <a:endParaRPr lang="en-US" sz="15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300" dirty="0" smtClean="0"/>
                    </a:p>
                    <a:p>
                      <a:endParaRPr lang="en-US" sz="1300" dirty="0" smtClean="0"/>
                    </a:p>
                    <a:p>
                      <a:endParaRPr lang="en-US" sz="13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500" kern="1200" dirty="0" smtClean="0"/>
                        <a:t>Use</a:t>
                      </a:r>
                      <a:r>
                        <a:rPr lang="en-US" sz="1500" kern="1200" baseline="0" dirty="0" smtClean="0"/>
                        <a:t> for asking questions that can have either TRUE of FALSE / YES or NO (</a:t>
                      </a:r>
                      <a:r>
                        <a:rPr lang="en-US" sz="1500" kern="1200" dirty="0" smtClean="0"/>
                        <a:t>decision / selection)</a:t>
                      </a:r>
                      <a:endParaRPr lang="en-US" sz="15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7721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500" kern="1200" dirty="0" smtClean="0"/>
                        <a:t>Module</a:t>
                      </a:r>
                      <a:endParaRPr lang="en-US" sz="15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300" dirty="0" smtClean="0"/>
                    </a:p>
                    <a:p>
                      <a:endParaRPr lang="en-US" sz="1300" dirty="0" smtClean="0"/>
                    </a:p>
                    <a:p>
                      <a:endParaRPr 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500" kern="1200" dirty="0" smtClean="0"/>
                        <a:t>Sub solution to solve a part of entire problem</a:t>
                      </a:r>
                      <a:endParaRPr lang="en-US" sz="15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500" kern="1200" dirty="0" smtClean="0"/>
                        <a:t>Control flow</a:t>
                      </a:r>
                      <a:endParaRPr lang="en-US" sz="15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500" kern="1200" dirty="0" smtClean="0"/>
                        <a:t>Shows flow direction</a:t>
                      </a:r>
                      <a:endParaRPr lang="en-US" sz="15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Flowchart: Terminator 5"/>
          <p:cNvSpPr/>
          <p:nvPr/>
        </p:nvSpPr>
        <p:spPr>
          <a:xfrm>
            <a:off x="2916978" y="2313135"/>
            <a:ext cx="1084997" cy="398638"/>
          </a:xfrm>
          <a:prstGeom prst="flowChartTerminator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Parallelogram 6"/>
          <p:cNvSpPr/>
          <p:nvPr/>
        </p:nvSpPr>
        <p:spPr>
          <a:xfrm>
            <a:off x="2515115" y="3322205"/>
            <a:ext cx="1903862" cy="414338"/>
          </a:xfrm>
          <a:prstGeom prst="parallelogram">
            <a:avLst>
              <a:gd name="adj" fmla="val 76724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Diamond 8"/>
          <p:cNvSpPr/>
          <p:nvPr/>
        </p:nvSpPr>
        <p:spPr>
          <a:xfrm>
            <a:off x="3035630" y="4446908"/>
            <a:ext cx="771525" cy="525066"/>
          </a:xfrm>
          <a:prstGeom prst="diamond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807947" y="5776090"/>
            <a:ext cx="1084997" cy="0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Oval 2"/>
          <p:cNvSpPr/>
          <p:nvPr/>
        </p:nvSpPr>
        <p:spPr>
          <a:xfrm>
            <a:off x="3261074" y="2793220"/>
            <a:ext cx="428054" cy="424359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2613129" y="3875976"/>
            <a:ext cx="1474634" cy="46486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0" name="Group 9"/>
          <p:cNvGrpSpPr/>
          <p:nvPr/>
        </p:nvGrpSpPr>
        <p:grpSpPr>
          <a:xfrm>
            <a:off x="2684076" y="5093074"/>
            <a:ext cx="1474634" cy="464864"/>
            <a:chOff x="2684076" y="5093074"/>
            <a:chExt cx="1474634" cy="464864"/>
          </a:xfrm>
        </p:grpSpPr>
        <p:sp>
          <p:nvSpPr>
            <p:cNvPr id="12" name="Rectangle 11"/>
            <p:cNvSpPr/>
            <p:nvPr/>
          </p:nvSpPr>
          <p:spPr>
            <a:xfrm>
              <a:off x="2684076" y="5093074"/>
              <a:ext cx="1474634" cy="464864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2881504" y="5093074"/>
              <a:ext cx="0" cy="464864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970803" y="5093074"/>
              <a:ext cx="0" cy="464864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12741" y="0"/>
            <a:ext cx="9121734" cy="553998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 Symbol and Description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="" xmlns:a16="http://schemas.microsoft.com/office/drawing/2014/main" id="{374C32EB-D7FF-4398-9095-D3B0ECE2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0875" y="6492894"/>
            <a:ext cx="2133600" cy="365125"/>
          </a:xfrm>
        </p:spPr>
        <p:txBody>
          <a:bodyPr/>
          <a:lstStyle/>
          <a:p>
            <a:fld id="{BC490F8C-3D0D-4DB1-B2BD-1525EA5CE111}" type="slidenum">
              <a:rPr lang="en-US" sz="2000" smtClean="0">
                <a:solidFill>
                  <a:srgbClr val="009900"/>
                </a:solidFill>
              </a:rPr>
              <a:pPr/>
              <a:t>26</a:t>
            </a:fld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2078-1580-4897-9A0F-0727018CC2BD}" type="datetime5">
              <a:rPr lang="en-US" smtClean="0"/>
              <a:t>10-Jan-22</a:t>
            </a:fld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28650" y="1037681"/>
            <a:ext cx="55435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 Symbol and Description</a:t>
            </a:r>
          </a:p>
        </p:txBody>
      </p:sp>
    </p:spTree>
    <p:extLst>
      <p:ext uri="{BB962C8B-B14F-4D97-AF65-F5344CB8AC3E}">
        <p14:creationId xmlns:p14="http://schemas.microsoft.com/office/powerpoint/2010/main" val="311122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8002412"/>
              </p:ext>
            </p:extLst>
          </p:nvPr>
        </p:nvGraphicFramePr>
        <p:xfrm>
          <a:off x="628650" y="1942685"/>
          <a:ext cx="7886700" cy="4038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404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9619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45002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Sequence</a:t>
                      </a:r>
                      <a:r>
                        <a:rPr lang="en-US" sz="1600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Structure</a:t>
                      </a:r>
                      <a:endParaRPr lang="en-US" sz="16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Selection Structure</a:t>
                      </a:r>
                      <a:endParaRPr lang="en-US" sz="16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Loop Structure</a:t>
                      </a:r>
                      <a:endParaRPr lang="en-US" sz="16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68980">
                <a:tc>
                  <a:txBody>
                    <a:bodyPr/>
                    <a:lstStyle/>
                    <a:p>
                      <a:endParaRPr lang="en-US" sz="1600" b="1" dirty="0" smtClean="0"/>
                    </a:p>
                    <a:p>
                      <a:endParaRPr lang="en-US" sz="1600" b="1" dirty="0" smtClean="0"/>
                    </a:p>
                    <a:p>
                      <a:endParaRPr lang="en-US" sz="1600" b="1" dirty="0" smtClean="0"/>
                    </a:p>
                    <a:p>
                      <a:endParaRPr lang="en-US" sz="1600" b="1" dirty="0" smtClean="0"/>
                    </a:p>
                    <a:p>
                      <a:endParaRPr lang="en-US" sz="1600" b="1" dirty="0" smtClean="0"/>
                    </a:p>
                    <a:p>
                      <a:endParaRPr lang="en-US" sz="1600" b="1" dirty="0" smtClean="0"/>
                    </a:p>
                    <a:p>
                      <a:endParaRPr lang="en-US" sz="1600" b="1" dirty="0" smtClean="0"/>
                    </a:p>
                    <a:p>
                      <a:endParaRPr lang="en-US" sz="1600" b="1" dirty="0" smtClean="0"/>
                    </a:p>
                    <a:p>
                      <a:endParaRPr lang="en-US" sz="1600" b="1" dirty="0" smtClean="0"/>
                    </a:p>
                    <a:p>
                      <a:endParaRPr lang="en-US" sz="1600" b="1" dirty="0" smtClean="0"/>
                    </a:p>
                    <a:p>
                      <a:endParaRPr lang="en-US" sz="1600" b="1" dirty="0" smtClean="0"/>
                    </a:p>
                    <a:p>
                      <a:endParaRPr lang="en-US" sz="1600" b="1" dirty="0" smtClean="0"/>
                    </a:p>
                    <a:p>
                      <a:endParaRPr lang="en-US" sz="1600" b="1" dirty="0" smtClean="0"/>
                    </a:p>
                    <a:p>
                      <a:endParaRPr lang="en-US" sz="16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932548" y="2768497"/>
            <a:ext cx="1094381" cy="1853540"/>
            <a:chOff x="1379469" y="2576002"/>
            <a:chExt cx="1970098" cy="294295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2370396" y="2576002"/>
              <a:ext cx="3686" cy="565812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1383388" y="3141814"/>
              <a:ext cx="1966179" cy="619819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statement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2366477" y="3761633"/>
              <a:ext cx="3686" cy="565812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1379469" y="4327445"/>
              <a:ext cx="1966179" cy="619819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statement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2358872" y="4953144"/>
              <a:ext cx="3686" cy="565812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6125303" y="2381041"/>
            <a:ext cx="2265483" cy="3011885"/>
            <a:chOff x="8314040" y="2148955"/>
            <a:chExt cx="3020644" cy="4015848"/>
          </a:xfrm>
        </p:grpSpPr>
        <p:sp>
          <p:nvSpPr>
            <p:cNvPr id="63" name="Diamond 62"/>
            <p:cNvSpPr/>
            <p:nvPr/>
          </p:nvSpPr>
          <p:spPr>
            <a:xfrm>
              <a:off x="8314040" y="4346642"/>
              <a:ext cx="2061196" cy="1108410"/>
            </a:xfrm>
            <a:prstGeom prst="diamond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b="1" dirty="0"/>
                <a:t>DO WHILE</a:t>
              </a:r>
            </a:p>
            <a:p>
              <a:pPr algn="ctr"/>
              <a:r>
                <a:rPr lang="en-US" sz="900" b="1" dirty="0"/>
                <a:t>(test condition)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8817253" y="2148955"/>
              <a:ext cx="2517431" cy="4015848"/>
              <a:chOff x="8817253" y="2148955"/>
              <a:chExt cx="2517431" cy="4015848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>
                <a:off x="10672829" y="4079474"/>
                <a:ext cx="0" cy="821373"/>
              </a:xfrm>
              <a:prstGeom prst="line">
                <a:avLst/>
              </a:prstGeom>
              <a:ln w="28575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2" name="Rectangle 61"/>
              <p:cNvSpPr/>
              <p:nvPr/>
            </p:nvSpPr>
            <p:spPr>
              <a:xfrm>
                <a:off x="10010974" y="3558972"/>
                <a:ext cx="1323710" cy="520502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b="1" dirty="0"/>
                  <a:t>LOOP</a:t>
                </a:r>
              </a:p>
              <a:p>
                <a:pPr algn="ctr"/>
                <a:r>
                  <a:rPr lang="en-US" sz="900" b="1" dirty="0"/>
                  <a:t>(statement)</a:t>
                </a:r>
              </a:p>
            </p:txBody>
          </p:sp>
          <p:cxnSp>
            <p:nvCxnSpPr>
              <p:cNvPr id="65" name="Straight Connector 64"/>
              <p:cNvCxnSpPr/>
              <p:nvPr/>
            </p:nvCxnSpPr>
            <p:spPr>
              <a:xfrm flipH="1">
                <a:off x="9684528" y="2873829"/>
                <a:ext cx="1001931" cy="3465"/>
              </a:xfrm>
              <a:prstGeom prst="line">
                <a:avLst/>
              </a:prstGeom>
              <a:ln w="28575">
                <a:headEnd type="non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/>
              <p:nvPr/>
            </p:nvCxnSpPr>
            <p:spPr>
              <a:xfrm>
                <a:off x="10672829" y="2877294"/>
                <a:ext cx="3174" cy="694062"/>
              </a:xfrm>
              <a:prstGeom prst="straightConnector1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flipH="1">
                <a:off x="10375236" y="4900847"/>
                <a:ext cx="297593" cy="0"/>
              </a:xfrm>
              <a:prstGeom prst="line">
                <a:avLst/>
              </a:prstGeom>
              <a:ln w="28575">
                <a:headEnd type="non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endCxn id="63" idx="0"/>
              </p:cNvCxnSpPr>
              <p:nvPr/>
            </p:nvCxnSpPr>
            <p:spPr>
              <a:xfrm flipH="1">
                <a:off x="9344638" y="3023477"/>
                <a:ext cx="1243" cy="132316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71" name="Group 70"/>
              <p:cNvGrpSpPr/>
              <p:nvPr/>
            </p:nvGrpSpPr>
            <p:grpSpPr>
              <a:xfrm>
                <a:off x="8983493" y="2148955"/>
                <a:ext cx="722290" cy="1048918"/>
                <a:chOff x="8846709" y="1892334"/>
                <a:chExt cx="722290" cy="1048918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8846709" y="2306854"/>
                  <a:ext cx="722290" cy="634398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69" name="Straight Arrow Connector 68"/>
                <p:cNvCxnSpPr/>
                <p:nvPr/>
              </p:nvCxnSpPr>
              <p:spPr>
                <a:xfrm>
                  <a:off x="9203261" y="1892334"/>
                  <a:ext cx="0" cy="41452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3" name="Straight Arrow Connector 82"/>
              <p:cNvCxnSpPr/>
              <p:nvPr/>
            </p:nvCxnSpPr>
            <p:spPr>
              <a:xfrm>
                <a:off x="9344106" y="5453420"/>
                <a:ext cx="0" cy="41452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4" name="Rectangle 83"/>
              <p:cNvSpPr/>
              <p:nvPr/>
            </p:nvSpPr>
            <p:spPr>
              <a:xfrm>
                <a:off x="8817253" y="5815990"/>
                <a:ext cx="1045585" cy="3488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50" b="1" dirty="0"/>
                  <a:t>DO WHILE</a:t>
                </a: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9252262" y="5382524"/>
                <a:ext cx="4920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1" dirty="0"/>
                  <a:t>No</a:t>
                </a:r>
                <a:endParaRPr lang="en-US" sz="1050" b="1" dirty="0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10235372" y="4587590"/>
                <a:ext cx="513389" cy="3488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50" b="1" dirty="0"/>
                  <a:t>Yes</a:t>
                </a:r>
              </a:p>
            </p:txBody>
          </p:sp>
        </p:grpSp>
      </p:grpSp>
      <p:grpSp>
        <p:nvGrpSpPr>
          <p:cNvPr id="101" name="Group 100"/>
          <p:cNvGrpSpPr/>
          <p:nvPr/>
        </p:nvGrpSpPr>
        <p:grpSpPr>
          <a:xfrm>
            <a:off x="2455338" y="2548105"/>
            <a:ext cx="3540680" cy="2473886"/>
            <a:chOff x="3273784" y="2254473"/>
            <a:chExt cx="4720906" cy="3298515"/>
          </a:xfrm>
        </p:grpSpPr>
        <p:grpSp>
          <p:nvGrpSpPr>
            <p:cNvPr id="59" name="Group 58"/>
            <p:cNvGrpSpPr/>
            <p:nvPr/>
          </p:nvGrpSpPr>
          <p:grpSpPr>
            <a:xfrm>
              <a:off x="3273784" y="2254473"/>
              <a:ext cx="4720906" cy="3298515"/>
              <a:chOff x="3677545" y="1902877"/>
              <a:chExt cx="5483262" cy="3927907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>
                <a:off x="8386866" y="4174043"/>
                <a:ext cx="0" cy="773221"/>
              </a:xfrm>
              <a:prstGeom prst="line">
                <a:avLst/>
              </a:prstGeom>
              <a:ln w="28575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58" name="Group 57"/>
              <p:cNvGrpSpPr/>
              <p:nvPr/>
            </p:nvGrpSpPr>
            <p:grpSpPr>
              <a:xfrm>
                <a:off x="3677545" y="1902877"/>
                <a:ext cx="5483262" cy="3927907"/>
                <a:chOff x="3677545" y="1902877"/>
                <a:chExt cx="5483262" cy="3927907"/>
              </a:xfrm>
            </p:grpSpPr>
            <p:sp>
              <p:nvSpPr>
                <p:cNvPr id="23" name="Rectangle 22"/>
                <p:cNvSpPr/>
                <p:nvPr/>
              </p:nvSpPr>
              <p:spPr>
                <a:xfrm>
                  <a:off x="7623337" y="3554224"/>
                  <a:ext cx="1537470" cy="619819"/>
                </a:xfrm>
                <a:prstGeom prst="rect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/>
                    <a:t>ELSE</a:t>
                  </a:r>
                </a:p>
                <a:p>
                  <a:pPr algn="ctr"/>
                  <a:r>
                    <a:rPr lang="en-US" sz="1050" b="1" dirty="0"/>
                    <a:t>(statement)</a:t>
                  </a:r>
                </a:p>
              </p:txBody>
            </p:sp>
            <p:grpSp>
              <p:nvGrpSpPr>
                <p:cNvPr id="56" name="Group 55"/>
                <p:cNvGrpSpPr/>
                <p:nvPr/>
              </p:nvGrpSpPr>
              <p:grpSpPr>
                <a:xfrm>
                  <a:off x="3677545" y="1902877"/>
                  <a:ext cx="4720906" cy="3927907"/>
                  <a:chOff x="3677545" y="1902877"/>
                  <a:chExt cx="4720906" cy="3927907"/>
                </a:xfrm>
              </p:grpSpPr>
              <p:sp>
                <p:nvSpPr>
                  <p:cNvPr id="9" name="Diamond 8"/>
                  <p:cNvSpPr/>
                  <p:nvPr/>
                </p:nvSpPr>
                <p:spPr>
                  <a:xfrm>
                    <a:off x="5218387" y="2349113"/>
                    <a:ext cx="2394048" cy="1319907"/>
                  </a:xfrm>
                  <a:prstGeom prst="diamond">
                    <a:avLst/>
                  </a:prstGeom>
                  <a:ln w="285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b="1" dirty="0"/>
                      <a:t>IF</a:t>
                    </a:r>
                  </a:p>
                  <a:p>
                    <a:pPr algn="ctr"/>
                    <a:r>
                      <a:rPr lang="en-US" sz="1050" b="1" dirty="0"/>
                      <a:t>(test condition)</a:t>
                    </a:r>
                  </a:p>
                </p:txBody>
              </p:sp>
              <p:sp>
                <p:nvSpPr>
                  <p:cNvPr id="3" name="Oval 2"/>
                  <p:cNvSpPr/>
                  <p:nvPr/>
                </p:nvSpPr>
                <p:spPr>
                  <a:xfrm>
                    <a:off x="5977740" y="4581721"/>
                    <a:ext cx="842549" cy="755448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cxnSp>
                <p:nvCxnSpPr>
                  <p:cNvPr id="20" name="Straight Connector 19"/>
                  <p:cNvCxnSpPr>
                    <a:stCxn id="9" idx="1"/>
                  </p:cNvCxnSpPr>
                  <p:nvPr/>
                </p:nvCxnSpPr>
                <p:spPr>
                  <a:xfrm flipH="1" flipV="1">
                    <a:off x="4428395" y="3007627"/>
                    <a:ext cx="789992" cy="1440"/>
                  </a:xfrm>
                  <a:prstGeom prst="line">
                    <a:avLst/>
                  </a:prstGeom>
                  <a:ln w="28575"/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Arrow Connector 20"/>
                  <p:cNvCxnSpPr/>
                  <p:nvPr/>
                </p:nvCxnSpPr>
                <p:spPr>
                  <a:xfrm>
                    <a:off x="4440270" y="3007626"/>
                    <a:ext cx="3686" cy="565812"/>
                  </a:xfrm>
                  <a:prstGeom prst="straightConnector1">
                    <a:avLst/>
                  </a:prstGeom>
                  <a:ln w="28575"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</p:cxnSp>
              <p:sp>
                <p:nvSpPr>
                  <p:cNvPr id="22" name="Rectangle 21"/>
                  <p:cNvSpPr/>
                  <p:nvPr/>
                </p:nvSpPr>
                <p:spPr>
                  <a:xfrm>
                    <a:off x="3677545" y="3571997"/>
                    <a:ext cx="1537470" cy="619819"/>
                  </a:xfrm>
                  <a:prstGeom prst="rect">
                    <a:avLst/>
                  </a:prstGeom>
                  <a:ln w="285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b="1" dirty="0"/>
                      <a:t>THEN</a:t>
                    </a:r>
                  </a:p>
                  <a:p>
                    <a:pPr algn="ctr"/>
                    <a:r>
                      <a:rPr lang="en-US" sz="1050" b="1" dirty="0"/>
                      <a:t>(statement)</a:t>
                    </a:r>
                  </a:p>
                </p:txBody>
              </p:sp>
              <p:cxnSp>
                <p:nvCxnSpPr>
                  <p:cNvPr id="37" name="Straight Connector 36"/>
                  <p:cNvCxnSpPr/>
                  <p:nvPr/>
                </p:nvCxnSpPr>
                <p:spPr>
                  <a:xfrm flipH="1" flipV="1">
                    <a:off x="7596874" y="3020860"/>
                    <a:ext cx="789992" cy="1440"/>
                  </a:xfrm>
                  <a:prstGeom prst="line">
                    <a:avLst/>
                  </a:prstGeom>
                  <a:ln w="28575"/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Arrow Connector 37"/>
                  <p:cNvCxnSpPr/>
                  <p:nvPr/>
                </p:nvCxnSpPr>
                <p:spPr>
                  <a:xfrm>
                    <a:off x="8394765" y="3020860"/>
                    <a:ext cx="3686" cy="565812"/>
                  </a:xfrm>
                  <a:prstGeom prst="straightConnector1">
                    <a:avLst/>
                  </a:prstGeom>
                  <a:ln w="28575"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42" name="Straight Connector 41"/>
                  <p:cNvCxnSpPr/>
                  <p:nvPr/>
                </p:nvCxnSpPr>
                <p:spPr>
                  <a:xfrm>
                    <a:off x="4440270" y="4191816"/>
                    <a:ext cx="0" cy="755448"/>
                  </a:xfrm>
                  <a:prstGeom prst="line">
                    <a:avLst/>
                  </a:prstGeom>
                  <a:ln w="28575"/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Connector 43"/>
                  <p:cNvCxnSpPr/>
                  <p:nvPr/>
                </p:nvCxnSpPr>
                <p:spPr>
                  <a:xfrm flipH="1">
                    <a:off x="6803235" y="4947264"/>
                    <a:ext cx="1591530" cy="1"/>
                  </a:xfrm>
                  <a:prstGeom prst="line">
                    <a:avLst/>
                  </a:prstGeom>
                  <a:ln w="28575">
                    <a:headEnd type="none" w="med" len="med"/>
                    <a:tailEnd type="triangle" w="med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49"/>
                  <p:cNvCxnSpPr/>
                  <p:nvPr/>
                </p:nvCxnSpPr>
                <p:spPr>
                  <a:xfrm flipH="1">
                    <a:off x="4428395" y="4959338"/>
                    <a:ext cx="1545336" cy="1"/>
                  </a:xfrm>
                  <a:prstGeom prst="line">
                    <a:avLst/>
                  </a:prstGeom>
                  <a:ln w="28575">
                    <a:headEnd type="triangle" w="med" len="med"/>
                    <a:tailEnd type="none" w="med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Arrow Connector 51"/>
                  <p:cNvCxnSpPr>
                    <a:endCxn id="9" idx="0"/>
                  </p:cNvCxnSpPr>
                  <p:nvPr/>
                </p:nvCxnSpPr>
                <p:spPr>
                  <a:xfrm>
                    <a:off x="6415411" y="1902877"/>
                    <a:ext cx="0" cy="446236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Arrow Connector 53"/>
                  <p:cNvCxnSpPr/>
                  <p:nvPr/>
                </p:nvCxnSpPr>
                <p:spPr>
                  <a:xfrm>
                    <a:off x="6399014" y="5337169"/>
                    <a:ext cx="0" cy="493615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87" name="Rectangle 86"/>
            <p:cNvSpPr/>
            <p:nvPr/>
          </p:nvSpPr>
          <p:spPr>
            <a:xfrm>
              <a:off x="6763304" y="2912922"/>
              <a:ext cx="57185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/>
                <a:t>No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839411" y="2864776"/>
              <a:ext cx="6640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/>
                <a:t>Yes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12741" y="0"/>
            <a:ext cx="9121734" cy="553998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Flowchart Logic Structure</a:t>
            </a:r>
            <a:endParaRPr lang="en-GB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Slide Number Placeholder 2">
            <a:extLst>
              <a:ext uri="{FF2B5EF4-FFF2-40B4-BE49-F238E27FC236}">
                <a16:creationId xmlns="" xmlns:a16="http://schemas.microsoft.com/office/drawing/2014/main" id="{374C32EB-D7FF-4398-9095-D3B0ECE2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0875" y="6492894"/>
            <a:ext cx="2133600" cy="365125"/>
          </a:xfrm>
        </p:spPr>
        <p:txBody>
          <a:bodyPr/>
          <a:lstStyle/>
          <a:p>
            <a:fld id="{BC490F8C-3D0D-4DB1-B2BD-1525EA5CE111}" type="slidenum">
              <a:rPr lang="en-US" sz="2000" smtClean="0">
                <a:solidFill>
                  <a:srgbClr val="009900"/>
                </a:solidFill>
              </a:rPr>
              <a:pPr/>
              <a:t>27</a:t>
            </a:fld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CACE5-BBF1-4328-B170-EA671038ADCD}" type="datetime5">
              <a:rPr lang="en-US" smtClean="0"/>
              <a:t>10-Jan-22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24574" y="982008"/>
            <a:ext cx="44312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Flowchart Logic Structure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21409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381000" y="661743"/>
            <a:ext cx="8305800" cy="5715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an algorithm to find the area of a rectangle</a:t>
            </a:r>
          </a:p>
          <a:p>
            <a:pPr marL="0" indent="0">
              <a:buNone/>
            </a:pPr>
            <a:r>
              <a:rPr lang="en-US" altLang="en-US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formulas: area = length * width</a:t>
            </a:r>
          </a:p>
          <a:p>
            <a:pPr>
              <a:buFontTx/>
              <a:buNone/>
            </a:pP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372200"/>
              </p:ext>
            </p:extLst>
          </p:nvPr>
        </p:nvGraphicFramePr>
        <p:xfrm>
          <a:off x="685800" y="1661040"/>
          <a:ext cx="4572001" cy="443496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45914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1638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9646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3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s-MY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Input</a:t>
                      </a:r>
                      <a:endParaRPr kumimoji="0" lang="ms-MY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marL="51435" marR="51435" marT="0" marB="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s-MY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Process</a:t>
                      </a:r>
                      <a:endParaRPr kumimoji="0" lang="ms-MY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marL="51435" marR="51435" marT="0" marB="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s-MY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Output</a:t>
                      </a:r>
                      <a:endParaRPr kumimoji="0" lang="ms-MY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marL="51435" marR="51435" marT="0" marB="0" horzOverflow="overflow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001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s-MY" sz="18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Input variable: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s-MY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length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s-MY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width</a:t>
                      </a:r>
                    </a:p>
                  </a:txBody>
                  <a:tcPr marL="51435" marR="51435" marT="0" marB="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s-MY" sz="18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Processing item: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s-MY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area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ms-MY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s-MY" sz="18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Formula: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s-MY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area = length x width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ms-MY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s-MY" sz="18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Step / Solution algorithm: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s-MY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get input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s-MY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calculate area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s-MY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display output</a:t>
                      </a:r>
                    </a:p>
                  </a:txBody>
                  <a:tcPr marL="51435" marR="51435" marT="0" marB="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s-MY" sz="18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Output: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s-MY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area</a:t>
                      </a:r>
                    </a:p>
                  </a:txBody>
                  <a:tcPr marL="51435" marR="51435" marT="0" marB="0" horzOverflow="overflow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9" name="Group 28"/>
          <p:cNvGrpSpPr/>
          <p:nvPr/>
        </p:nvGrpSpPr>
        <p:grpSpPr>
          <a:xfrm>
            <a:off x="6002012" y="1635639"/>
            <a:ext cx="2684788" cy="4178009"/>
            <a:chOff x="4028719" y="1935413"/>
            <a:chExt cx="2754217" cy="4415552"/>
          </a:xfrm>
        </p:grpSpPr>
        <p:sp>
          <p:nvSpPr>
            <p:cNvPr id="6" name="Flowchart: Terminator 5"/>
            <p:cNvSpPr/>
            <p:nvPr/>
          </p:nvSpPr>
          <p:spPr>
            <a:xfrm>
              <a:off x="4676899" y="1935413"/>
              <a:ext cx="1676400" cy="609600"/>
            </a:xfrm>
            <a:prstGeom prst="flowChartTerminator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Start</a:t>
              </a:r>
            </a:p>
          </p:txBody>
        </p:sp>
        <p:sp>
          <p:nvSpPr>
            <p:cNvPr id="7" name="Parallelogram 6"/>
            <p:cNvSpPr/>
            <p:nvPr/>
          </p:nvSpPr>
          <p:spPr>
            <a:xfrm>
              <a:off x="4244453" y="2899758"/>
              <a:ext cx="2538483" cy="552450"/>
            </a:xfrm>
            <a:prstGeom prst="parallelogram">
              <a:avLst>
                <a:gd name="adj" fmla="val 76724"/>
              </a:avLst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length, width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523094" y="3837208"/>
              <a:ext cx="1981200" cy="57150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calculate area</a:t>
              </a:r>
            </a:p>
          </p:txBody>
        </p:sp>
        <p:cxnSp>
          <p:nvCxnSpPr>
            <p:cNvPr id="15" name="Straight Arrow Connector 14"/>
            <p:cNvCxnSpPr>
              <a:stCxn id="6" idx="2"/>
              <a:endCxn id="7" idx="0"/>
            </p:cNvCxnSpPr>
            <p:nvPr/>
          </p:nvCxnSpPr>
          <p:spPr>
            <a:xfrm flipH="1">
              <a:off x="5513695" y="2545013"/>
              <a:ext cx="1404" cy="354745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3" name="Parallelogram 12"/>
            <p:cNvSpPr/>
            <p:nvPr/>
          </p:nvSpPr>
          <p:spPr>
            <a:xfrm>
              <a:off x="4028719" y="4795021"/>
              <a:ext cx="2538483" cy="552450"/>
            </a:xfrm>
            <a:prstGeom prst="parallelogram">
              <a:avLst>
                <a:gd name="adj" fmla="val 76724"/>
              </a:avLst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area</a:t>
              </a:r>
            </a:p>
          </p:txBody>
        </p:sp>
        <p:sp>
          <p:nvSpPr>
            <p:cNvPr id="14" name="Flowchart: Terminator 13"/>
            <p:cNvSpPr/>
            <p:nvPr/>
          </p:nvSpPr>
          <p:spPr>
            <a:xfrm>
              <a:off x="4466307" y="5741365"/>
              <a:ext cx="1676400" cy="609600"/>
            </a:xfrm>
            <a:prstGeom prst="flowChartTerminator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End</a:t>
              </a:r>
            </a:p>
          </p:txBody>
        </p:sp>
        <p:cxnSp>
          <p:nvCxnSpPr>
            <p:cNvPr id="19" name="Straight Arrow Connector 18"/>
            <p:cNvCxnSpPr>
              <a:stCxn id="7" idx="4"/>
              <a:endCxn id="8" idx="0"/>
            </p:cNvCxnSpPr>
            <p:nvPr/>
          </p:nvCxnSpPr>
          <p:spPr>
            <a:xfrm flipH="1">
              <a:off x="5513694" y="3452208"/>
              <a:ext cx="1" cy="385000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2" name="Straight Arrow Connector 21"/>
            <p:cNvCxnSpPr>
              <a:stCxn id="8" idx="2"/>
              <a:endCxn id="13" idx="1"/>
            </p:cNvCxnSpPr>
            <p:nvPr/>
          </p:nvCxnSpPr>
          <p:spPr>
            <a:xfrm flipH="1">
              <a:off x="5509891" y="4408708"/>
              <a:ext cx="3803" cy="386313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5" name="Straight Arrow Connector 24"/>
            <p:cNvCxnSpPr>
              <a:stCxn id="13" idx="4"/>
              <a:endCxn id="14" idx="0"/>
            </p:cNvCxnSpPr>
            <p:nvPr/>
          </p:nvCxnSpPr>
          <p:spPr>
            <a:xfrm>
              <a:off x="5297961" y="5347471"/>
              <a:ext cx="6546" cy="393894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12741" y="0"/>
            <a:ext cx="9121734" cy="553998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Flowchart Example</a:t>
            </a:r>
            <a:endParaRPr lang="en-GB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2">
            <a:extLst>
              <a:ext uri="{FF2B5EF4-FFF2-40B4-BE49-F238E27FC236}">
                <a16:creationId xmlns="" xmlns:a16="http://schemas.microsoft.com/office/drawing/2014/main" id="{374C32EB-D7FF-4398-9095-D3B0ECE2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0875" y="6492894"/>
            <a:ext cx="2133600" cy="365125"/>
          </a:xfrm>
        </p:spPr>
        <p:txBody>
          <a:bodyPr/>
          <a:lstStyle/>
          <a:p>
            <a:fld id="{BC490F8C-3D0D-4DB1-B2BD-1525EA5CE111}" type="slidenum">
              <a:rPr lang="en-US" sz="2000" smtClean="0">
                <a:solidFill>
                  <a:srgbClr val="009900"/>
                </a:solidFill>
              </a:rPr>
              <a:pPr/>
              <a:t>28</a:t>
            </a:fld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B9508-04E1-48A0-A96E-C7270D76E407}" type="datetime5">
              <a:rPr lang="en-US" smtClean="0"/>
              <a:t>10-Jan-22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81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0151241"/>
              </p:ext>
            </p:extLst>
          </p:nvPr>
        </p:nvGraphicFramePr>
        <p:xfrm>
          <a:off x="381000" y="914400"/>
          <a:ext cx="8382000" cy="50614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34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291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75954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54471">
                <a:tc>
                  <a:txBody>
                    <a:bodyPr/>
                    <a:lstStyle/>
                    <a:p>
                      <a:pPr algn="ctr"/>
                      <a:r>
                        <a:rPr lang="pl-PL" sz="1800" b="1" i="0" u="none" strike="noStrike" baseline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Style 1</a:t>
                      </a:r>
                      <a:r>
                        <a:rPr lang="pl-PL" sz="1800" b="0" i="0" u="none" strike="noStrike" baseline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	</a:t>
                      </a:r>
                    </a:p>
                    <a:p>
                      <a:pPr marR="0" algn="ctr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	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800" b="0" i="0" u="none" strike="noStrike" baseline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	</a:t>
                      </a:r>
                      <a:r>
                        <a:rPr lang="pl-PL" sz="1800" b="1" i="0" u="none" strike="noStrike" baseline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Style 2 </a:t>
                      </a:r>
                      <a:r>
                        <a:rPr lang="pl-PL" sz="1800" b="0" i="0" u="none" strike="noStrike" baseline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	</a:t>
                      </a:r>
                      <a:endParaRPr lang="en-US" sz="1800" b="0" i="0" u="none" strike="noStrike" baseline="0" dirty="0" smtClean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	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800" b="1" i="0" u="none" strike="noStrike" baseline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Style 3 (Modular design)</a:t>
                      </a:r>
                      <a:endParaRPr lang="en-US" sz="1800" b="0" i="0" u="none" strike="noStrike" baseline="0" dirty="0" smtClean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69929">
                <a:tc>
                  <a:txBody>
                    <a:bodyPr/>
                    <a:lstStyle/>
                    <a:p>
                      <a:pPr marR="0" algn="just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Problem </a:t>
                      </a:r>
                    </a:p>
                    <a:p>
                      <a:pPr marR="0" algn="just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1. Start </a:t>
                      </a:r>
                    </a:p>
                    <a:p>
                      <a:pPr marR="0" algn="just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2. Task </a:t>
                      </a:r>
                    </a:p>
                    <a:p>
                      <a:pPr marR="0" algn="just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3. Action </a:t>
                      </a:r>
                    </a:p>
                    <a:p>
                      <a:pPr marR="0" algn="just" defTabSz="393700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4. End 	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Problem </a:t>
                      </a:r>
                    </a:p>
                    <a:p>
                      <a:pPr marR="0" algn="just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1. Start </a:t>
                      </a:r>
                    </a:p>
                    <a:p>
                      <a:pPr marR="0" algn="just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2. </a:t>
                      </a:r>
                      <a:r>
                        <a:rPr lang="en-US" sz="1800" b="0" i="0" u="none" strike="noStrike" baseline="0" dirty="0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Subproblem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1 </a:t>
                      </a:r>
                    </a:p>
                    <a:p>
                      <a:pPr marR="0" algn="just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Task 1,1 </a:t>
                      </a:r>
                    </a:p>
                    <a:p>
                      <a:pPr marR="0" algn="just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	Action 1,1,1 </a:t>
                      </a:r>
                    </a:p>
                    <a:p>
                      <a:pPr marR="0" algn="just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	Action 1,1,2 </a:t>
                      </a:r>
                    </a:p>
                    <a:p>
                      <a:pPr marR="0" algn="just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3. </a:t>
                      </a:r>
                      <a:r>
                        <a:rPr lang="en-US" sz="1800" b="0" i="0" u="none" strike="noStrike" baseline="0" dirty="0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Subproblem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2 </a:t>
                      </a:r>
                    </a:p>
                    <a:p>
                      <a:pPr marR="0" algn="just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Task 1,2 </a:t>
                      </a:r>
                    </a:p>
                    <a:p>
                      <a:pPr marR="0" algn="just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	Action 1,2,1 </a:t>
                      </a:r>
                    </a:p>
                    <a:p>
                      <a:pPr marR="0" algn="just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	Action 1,2,2 </a:t>
                      </a:r>
                    </a:p>
                    <a:p>
                      <a:pPr marR="0" algn="just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4. End 	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Problem </a:t>
                      </a:r>
                    </a:p>
                    <a:p>
                      <a:pPr marR="0" algn="just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1. Start </a:t>
                      </a:r>
                    </a:p>
                    <a:p>
                      <a:pPr marR="0" algn="just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2. </a:t>
                      </a:r>
                      <a:r>
                        <a:rPr lang="en-US" sz="1800" b="0" i="0" u="none" strike="noStrike" baseline="0" dirty="0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Subproblem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1 </a:t>
                      </a:r>
                    </a:p>
                    <a:p>
                      <a:pPr marR="0" algn="just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3. </a:t>
                      </a:r>
                      <a:r>
                        <a:rPr lang="en-US" sz="1800" b="0" i="0" u="none" strike="noStrike" baseline="0" dirty="0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Subproblem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2 </a:t>
                      </a:r>
                    </a:p>
                    <a:p>
                      <a:pPr marR="0" algn="just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4. End </a:t>
                      </a:r>
                    </a:p>
                    <a:p>
                      <a:pPr marR="0" algn="just"/>
                      <a:endParaRPr lang="en-US" sz="1800" b="0" i="0" u="none" strike="noStrike" baseline="0" dirty="0" smtClean="0">
                        <a:solidFill>
                          <a:srgbClr val="0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R="0" algn="just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2. </a:t>
                      </a:r>
                      <a:r>
                        <a:rPr lang="en-US" sz="1800" b="0" i="0" u="none" strike="noStrike" baseline="0" dirty="0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Subproblem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1 </a:t>
                      </a:r>
                    </a:p>
                    <a:p>
                      <a:pPr marR="0" algn="just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Task 1,1 </a:t>
                      </a:r>
                    </a:p>
                    <a:p>
                      <a:pPr marR="0" algn="just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	Action 1,1,1 </a:t>
                      </a:r>
                    </a:p>
                    <a:p>
                      <a:pPr marR="0" algn="just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		Action 1,1,2</a:t>
                      </a:r>
                    </a:p>
                    <a:p>
                      <a:pPr marR="0" algn="just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  <a:p>
                      <a:pPr marR="0" algn="just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3. </a:t>
                      </a:r>
                      <a:r>
                        <a:rPr lang="en-US" sz="1800" b="0" i="0" u="none" strike="noStrike" baseline="0" dirty="0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Subproblem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2 </a:t>
                      </a:r>
                    </a:p>
                    <a:p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Task 1,2 	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2741" y="0"/>
            <a:ext cx="9121734" cy="553998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Pseudo Code Style</a:t>
            </a:r>
            <a:endParaRPr lang="en-GB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="" xmlns:a16="http://schemas.microsoft.com/office/drawing/2014/main" id="{374C32EB-D7FF-4398-9095-D3B0ECE2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0875" y="6492894"/>
            <a:ext cx="2133600" cy="365125"/>
          </a:xfrm>
        </p:spPr>
        <p:txBody>
          <a:bodyPr/>
          <a:lstStyle/>
          <a:p>
            <a:fld id="{BC490F8C-3D0D-4DB1-B2BD-1525EA5CE111}" type="slidenum">
              <a:rPr lang="en-US" sz="2000" smtClean="0">
                <a:solidFill>
                  <a:srgbClr val="009900"/>
                </a:solidFill>
              </a:rPr>
              <a:pPr/>
              <a:t>29</a:t>
            </a:fld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9525" y="6448445"/>
            <a:ext cx="2133600" cy="365125"/>
          </a:xfrm>
        </p:spPr>
        <p:txBody>
          <a:bodyPr/>
          <a:lstStyle/>
          <a:p>
            <a:fld id="{9FFB9508-04E1-48A0-A96E-C7270D76E407}" type="datetime5">
              <a:rPr lang="en-US" smtClean="0"/>
              <a:t>10-Jan-22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59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74C32EB-D7FF-4398-9095-D3B0ECE2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z="2000" smtClean="0">
                <a:solidFill>
                  <a:srgbClr val="009900"/>
                </a:solidFill>
              </a:rPr>
              <a:pPr/>
              <a:t>3</a:t>
            </a:fld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45058" y="864799"/>
            <a:ext cx="4572000" cy="375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9049" y="1019442"/>
            <a:ext cx="3627166" cy="1441623"/>
          </a:xfrm>
          <a:prstGeom prst="rect">
            <a:avLst/>
          </a:prstGeom>
          <a:solidFill>
            <a:schemeClr val="tx1">
              <a:lumMod val="95000"/>
              <a:lumOff val="5000"/>
              <a:alpha val="54118"/>
            </a:schemeClr>
          </a:solidFill>
          <a:ln>
            <a:noFill/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3200" b="1" dirty="0" smtClean="0">
                <a:solidFill>
                  <a:srgbClr val="33CC33"/>
                </a:solidFill>
              </a:rPr>
              <a:t>Basic Concepts of </a:t>
            </a:r>
            <a:r>
              <a:rPr lang="en-GB" sz="6000" b="1" dirty="0" smtClean="0">
                <a:solidFill>
                  <a:srgbClr val="33CC33"/>
                </a:solidFill>
              </a:rPr>
              <a:t>Algorithm</a:t>
            </a:r>
            <a:endParaRPr lang="en-GB" sz="6000" b="1" dirty="0">
              <a:solidFill>
                <a:srgbClr val="33CC3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741" y="0"/>
            <a:ext cx="9121734" cy="553998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Chapter Outcomes </a:t>
            </a:r>
            <a:endParaRPr lang="en-GB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8" name="Picture 4" descr="You Are On My Mind GIFs - Get the best GIF on GIPHY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2461065"/>
            <a:ext cx="3636690" cy="363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038600" y="1019442"/>
            <a:ext cx="4724400" cy="50783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700" dirty="0"/>
              <a:t>At the end of this </a:t>
            </a:r>
            <a:r>
              <a:rPr lang="en-US" sz="2700" dirty="0">
                <a:solidFill>
                  <a:schemeClr val="accent6">
                    <a:lumMod val="75000"/>
                  </a:schemeClr>
                </a:solidFill>
              </a:rPr>
              <a:t>chapter</a:t>
            </a:r>
            <a:r>
              <a:rPr lang="en-US" sz="2700" dirty="0"/>
              <a:t> you will be able to;</a:t>
            </a:r>
          </a:p>
          <a:p>
            <a:pPr algn="just"/>
            <a:endParaRPr lang="en-US" sz="2700" dirty="0"/>
          </a:p>
          <a:p>
            <a:pPr marL="514350" indent="-514350" algn="just">
              <a:buFont typeface="Arial" panose="020B0604020202020204" pitchFamily="34" charset="0"/>
              <a:buAutoNum type="arabicPeriod"/>
            </a:pPr>
            <a:r>
              <a:rPr lang="en-US" sz="2700" dirty="0"/>
              <a:t>Describe elements of an algorithm.</a:t>
            </a:r>
          </a:p>
          <a:p>
            <a:pPr marL="514350" indent="-514350" algn="just">
              <a:buFont typeface="Arial" panose="020B0604020202020204" pitchFamily="34" charset="0"/>
              <a:buAutoNum type="arabicPeriod"/>
            </a:pPr>
            <a:endParaRPr lang="en-US" sz="2700" dirty="0"/>
          </a:p>
          <a:p>
            <a:pPr marL="514350" indent="-514350" algn="just">
              <a:buAutoNum type="arabicPeriod"/>
            </a:pPr>
            <a:r>
              <a:rPr lang="en-US" sz="2700" dirty="0"/>
              <a:t>Represents an algorithm using pseudo code and flowchart</a:t>
            </a:r>
            <a:r>
              <a:rPr lang="en-US" sz="2700" dirty="0" smtClean="0"/>
              <a:t>.</a:t>
            </a:r>
          </a:p>
          <a:p>
            <a:pPr marL="514350" indent="-514350" algn="just">
              <a:buAutoNum type="arabicPeriod"/>
            </a:pPr>
            <a:endParaRPr lang="en-US" sz="2700" dirty="0" smtClean="0"/>
          </a:p>
          <a:p>
            <a:pPr marL="514350" indent="-514350" algn="just">
              <a:buAutoNum type="arabicPeriod"/>
            </a:pPr>
            <a:r>
              <a:rPr lang="en-GB" sz="2700" b="1" dirty="0" smtClean="0"/>
              <a:t>Complexity </a:t>
            </a:r>
            <a:r>
              <a:rPr lang="en-GB" sz="2700" b="1" dirty="0"/>
              <a:t>Analysis </a:t>
            </a:r>
            <a:r>
              <a:rPr lang="en-GB" sz="2700" dirty="0"/>
              <a:t>of an algorithm</a:t>
            </a:r>
            <a:r>
              <a:rPr lang="en-GB" sz="2700" dirty="0" smtClean="0"/>
              <a:t>.</a:t>
            </a:r>
            <a:endParaRPr lang="en-GB" sz="2700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2721-0DA2-4886-BF18-F9A1AE165849}" type="datetime5">
              <a:rPr lang="en-US" smtClean="0"/>
              <a:t>10-Jan-22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274" y="1931055"/>
            <a:ext cx="3710809" cy="1125245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</a:p>
          <a:p>
            <a:pPr marL="169069" indent="0"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Read length</a:t>
            </a:r>
          </a:p>
          <a:p>
            <a:pPr marL="169069" indent="0"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Read width</a:t>
            </a:r>
          </a:p>
          <a:p>
            <a:pPr marL="169069" indent="0"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Calculate area of a rectangle</a:t>
            </a:r>
          </a:p>
          <a:p>
            <a:pPr marL="169069" indent="0"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Display area of a rectangle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pPr marL="169069" indent="0">
              <a:buNone/>
            </a:pPr>
            <a:endParaRPr lang="en-US" dirty="0" smtClean="0"/>
          </a:p>
          <a:p>
            <a:pPr marL="169069" indent="0">
              <a:buNone/>
            </a:pP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6274" y="786564"/>
            <a:ext cx="7748526" cy="5715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an algorithm to find the area of a rectangle</a:t>
            </a:r>
          </a:p>
          <a:p>
            <a:pPr marL="0" indent="0"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formulas: area = length * width</a:t>
            </a:r>
          </a:p>
          <a:p>
            <a:pPr>
              <a:buFontTx/>
              <a:buNone/>
            </a:pPr>
            <a:endParaRPr lang="en-US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633519"/>
              </p:ext>
            </p:extLst>
          </p:nvPr>
        </p:nvGraphicFramePr>
        <p:xfrm>
          <a:off x="5330826" y="1257097"/>
          <a:ext cx="3803649" cy="2944368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1785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7931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4581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388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s-MY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Input</a:t>
                      </a:r>
                      <a:endParaRPr kumimoji="0" lang="ms-MY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marL="51435" marR="51435" marT="0" marB="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s-MY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Process</a:t>
                      </a:r>
                      <a:endParaRPr kumimoji="0" lang="ms-MY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marL="51435" marR="51435" marT="0" marB="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s-MY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Output</a:t>
                      </a:r>
                      <a:endParaRPr kumimoji="0" lang="ms-MY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marL="51435" marR="51435" marT="0" marB="0" horzOverflow="overflow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972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s-MY" sz="14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Input variable: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s-MY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length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s-MY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width</a:t>
                      </a:r>
                    </a:p>
                  </a:txBody>
                  <a:tcPr marL="51435" marR="51435" marT="0" marB="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s-MY" sz="14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Processing item: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s-MY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area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ms-MY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s-MY" sz="14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Formula: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s-MY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area = length x width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ms-MY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s-MY" sz="14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Step / Solution algorithm: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s-MY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get input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s-MY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calculate area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s-MY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display output</a:t>
                      </a:r>
                    </a:p>
                  </a:txBody>
                  <a:tcPr marL="51435" marR="51435" marT="0" marB="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s-MY" sz="14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Output: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s-MY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area</a:t>
                      </a:r>
                    </a:p>
                  </a:txBody>
                  <a:tcPr marL="51435" marR="51435" marT="0" marB="0" horzOverflow="overflow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2895600" y="4828374"/>
            <a:ext cx="5596118" cy="13849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</a:p>
          <a:p>
            <a:pPr marL="177404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Prompt the user to enter a length of a rectangle</a:t>
            </a:r>
          </a:p>
          <a:p>
            <a:pPr marL="177404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Prompt the user to enter a width of a rectangle </a:t>
            </a:r>
          </a:p>
          <a:p>
            <a:pPr marL="177404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Calculate the area of a rectangle</a:t>
            </a:r>
          </a:p>
          <a:p>
            <a:pPr marL="177404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Display the area of a rectangle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</p:txBody>
      </p:sp>
      <p:sp>
        <p:nvSpPr>
          <p:cNvPr id="8" name="Rectangle 7"/>
          <p:cNvSpPr/>
          <p:nvPr/>
        </p:nvSpPr>
        <p:spPr>
          <a:xfrm>
            <a:off x="1600200" y="3249839"/>
            <a:ext cx="3560051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</a:p>
          <a:p>
            <a:pPr marL="177404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Input length</a:t>
            </a:r>
          </a:p>
          <a:p>
            <a:pPr marL="177404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Input width</a:t>
            </a:r>
          </a:p>
          <a:p>
            <a:pPr marL="177404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Calculate area of a rectangle</a:t>
            </a:r>
          </a:p>
          <a:p>
            <a:pPr marL="177404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Output area of a rectangle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</p:txBody>
      </p:sp>
      <p:sp>
        <p:nvSpPr>
          <p:cNvPr id="9" name="Rectangle 8"/>
          <p:cNvSpPr/>
          <p:nvPr/>
        </p:nvSpPr>
        <p:spPr>
          <a:xfrm>
            <a:off x="761976" y="3748650"/>
            <a:ext cx="6286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OR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18978" y="5200658"/>
            <a:ext cx="6286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OR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741" y="0"/>
            <a:ext cx="9121734" cy="553998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Pseudo Code Example</a:t>
            </a:r>
            <a:endParaRPr lang="en-GB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lide Number Placeholder 2">
            <a:extLst>
              <a:ext uri="{FF2B5EF4-FFF2-40B4-BE49-F238E27FC236}">
                <a16:creationId xmlns="" xmlns:a16="http://schemas.microsoft.com/office/drawing/2014/main" id="{374C32EB-D7FF-4398-9095-D3B0ECE2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0875" y="6492894"/>
            <a:ext cx="2133600" cy="365125"/>
          </a:xfrm>
        </p:spPr>
        <p:txBody>
          <a:bodyPr/>
          <a:lstStyle/>
          <a:p>
            <a:fld id="{BC490F8C-3D0D-4DB1-B2BD-1525EA5CE111}" type="slidenum">
              <a:rPr lang="en-US" sz="2000" smtClean="0">
                <a:solidFill>
                  <a:srgbClr val="009900"/>
                </a:solidFill>
              </a:rPr>
              <a:pPr/>
              <a:t>30</a:t>
            </a:fld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0"/>
          </p:nvPr>
        </p:nvSpPr>
        <p:spPr>
          <a:xfrm>
            <a:off x="9525" y="6448445"/>
            <a:ext cx="2133600" cy="365125"/>
          </a:xfrm>
        </p:spPr>
        <p:txBody>
          <a:bodyPr/>
          <a:lstStyle/>
          <a:p>
            <a:fld id="{9FFB9508-04E1-48A0-A96E-C7270D76E407}" type="datetime5">
              <a:rPr lang="en-US" smtClean="0"/>
              <a:t>10-Jan-22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75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152400" y="685800"/>
            <a:ext cx="8229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MY" dirty="0" smtClean="0"/>
              <a:t>With sequence structure, an action or event is performed in order, one after another. </a:t>
            </a:r>
          </a:p>
          <a:p>
            <a:pPr eaLnBrk="1" hangingPunct="1">
              <a:lnSpc>
                <a:spcPct val="90000"/>
              </a:lnSpc>
            </a:pPr>
            <a:endParaRPr lang="en-MY" dirty="0" smtClean="0"/>
          </a:p>
          <a:p>
            <a:pPr eaLnBrk="1" hangingPunct="1">
              <a:lnSpc>
                <a:spcPct val="90000"/>
              </a:lnSpc>
            </a:pPr>
            <a:r>
              <a:rPr lang="en-MY" dirty="0" smtClean="0"/>
              <a:t>A sequence can contain any number of events but there is no chance to branch off and skip any of the events. </a:t>
            </a:r>
          </a:p>
          <a:p>
            <a:pPr eaLnBrk="1" hangingPunct="1">
              <a:lnSpc>
                <a:spcPct val="90000"/>
              </a:lnSpc>
            </a:pPr>
            <a:endParaRPr lang="en-MY" dirty="0" smtClean="0"/>
          </a:p>
          <a:p>
            <a:pPr eaLnBrk="1" hangingPunct="1">
              <a:lnSpc>
                <a:spcPct val="90000"/>
              </a:lnSpc>
            </a:pPr>
            <a:r>
              <a:rPr lang="en-MY" dirty="0" smtClean="0"/>
              <a:t>Once you start a series of events in a sequence, you must continue step‐by‐step until the sequence ends. </a:t>
            </a:r>
          </a:p>
          <a:p>
            <a:pPr eaLnBrk="1" hangingPunct="1">
              <a:lnSpc>
                <a:spcPct val="90000"/>
              </a:lnSpc>
            </a:pPr>
            <a:endParaRPr lang="en-MY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2741" y="0"/>
            <a:ext cx="9121734" cy="553998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Sequence Structure </a:t>
            </a:r>
            <a:endParaRPr lang="en-GB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="" xmlns:a16="http://schemas.microsoft.com/office/drawing/2014/main" id="{374C32EB-D7FF-4398-9095-D3B0ECE2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0875" y="6492894"/>
            <a:ext cx="2133600" cy="365125"/>
          </a:xfrm>
        </p:spPr>
        <p:txBody>
          <a:bodyPr/>
          <a:lstStyle/>
          <a:p>
            <a:fld id="{BC490F8C-3D0D-4DB1-B2BD-1525EA5CE111}" type="slidenum">
              <a:rPr lang="en-US" sz="2000" smtClean="0">
                <a:solidFill>
                  <a:srgbClr val="009900"/>
                </a:solidFill>
              </a:rPr>
              <a:pPr/>
              <a:t>31</a:t>
            </a:fld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9525" y="6448445"/>
            <a:ext cx="2133600" cy="365125"/>
          </a:xfrm>
        </p:spPr>
        <p:txBody>
          <a:bodyPr/>
          <a:lstStyle/>
          <a:p>
            <a:fld id="{9FFB9508-04E1-48A0-A96E-C7270D76E407}" type="datetime5">
              <a:rPr lang="en-US" smtClean="0"/>
              <a:t>10-Jan-22</a:t>
            </a:fld>
            <a:endParaRPr lang="en-US" dirty="0"/>
          </a:p>
        </p:txBody>
      </p:sp>
      <p:pic>
        <p:nvPicPr>
          <p:cNvPr id="9218" name="Picture 2" descr="Computer Science Fundamentals — Sequencing, Selection &amp;amp; Iteration | by  George Field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762196"/>
            <a:ext cx="6326188" cy="283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65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838200"/>
            <a:ext cx="8229600" cy="4525963"/>
          </a:xfrm>
        </p:spPr>
        <p:txBody>
          <a:bodyPr/>
          <a:lstStyle/>
          <a:p>
            <a:pPr eaLnBrk="1" hangingPunct="1"/>
            <a:r>
              <a:rPr lang="en-GB" dirty="0" smtClean="0"/>
              <a:t>Problem</a:t>
            </a:r>
          </a:p>
          <a:p>
            <a:pPr lvl="1" eaLnBrk="1" hangingPunct="1"/>
            <a:r>
              <a:rPr lang="en-GB" dirty="0" smtClean="0"/>
              <a:t>Design a software to calculate the sum of two numbers entered by user.</a:t>
            </a:r>
          </a:p>
          <a:p>
            <a:pPr lvl="1" eaLnBrk="1" hangingPunct="1"/>
            <a:endParaRPr lang="en-GB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034617"/>
              </p:ext>
            </p:extLst>
          </p:nvPr>
        </p:nvGraphicFramePr>
        <p:xfrm>
          <a:off x="1291178" y="2023332"/>
          <a:ext cx="6862222" cy="3158268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686222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039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s-MY" sz="2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Step : Program Specification</a:t>
                      </a:r>
                      <a:endParaRPr kumimoji="0" lang="ms-MY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Calibri" pitchFamily="34" charset="0"/>
                        <a:cs typeface="Arial" charset="0"/>
                      </a:endParaRPr>
                    </a:p>
                  </a:txBody>
                  <a:tcPr marL="51435" marR="51435" marT="0" marB="0" horzOverflow="overflow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5435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ms-MY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itchFamily="34" charset="0"/>
                          <a:cs typeface="Arial" charset="0"/>
                        </a:rPr>
                        <a:t>Understand what the problem is?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ms-MY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itchFamily="34" charset="0"/>
                          <a:cs typeface="Arial" charset="0"/>
                        </a:rPr>
                        <a:t>What is needed to solve it?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ms-MY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itchFamily="34" charset="0"/>
                          <a:cs typeface="Arial" charset="0"/>
                        </a:rPr>
                        <a:t>What solution should provide for the problem?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ms-MY" sz="2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Calibri" pitchFamily="34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ms-MY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itchFamily="34" charset="0"/>
                          <a:cs typeface="Arial" charset="0"/>
                        </a:rPr>
                        <a:t>Input to the problem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ms-MY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itchFamily="34" charset="0"/>
                          <a:cs typeface="Arial" charset="0"/>
                        </a:rPr>
                        <a:t>Expected output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ms-MY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itchFamily="34" charset="0"/>
                          <a:cs typeface="Arial" charset="0"/>
                        </a:rPr>
                        <a:t>Any special constraints/condition/ formulas to be used</a:t>
                      </a:r>
                    </a:p>
                  </a:txBody>
                  <a:tcPr marL="51435" marR="51435" marT="0" marB="0" horzOverflow="overflow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2741" y="0"/>
            <a:ext cx="9121734" cy="553998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Sequence Example </a:t>
            </a:r>
            <a:endParaRPr lang="en-GB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="" xmlns:a16="http://schemas.microsoft.com/office/drawing/2014/main" id="{374C32EB-D7FF-4398-9095-D3B0ECE2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0875" y="6492894"/>
            <a:ext cx="2133600" cy="365125"/>
          </a:xfrm>
        </p:spPr>
        <p:txBody>
          <a:bodyPr/>
          <a:lstStyle/>
          <a:p>
            <a:fld id="{BC490F8C-3D0D-4DB1-B2BD-1525EA5CE111}" type="slidenum">
              <a:rPr lang="en-US" sz="2000" smtClean="0">
                <a:solidFill>
                  <a:srgbClr val="009900"/>
                </a:solidFill>
              </a:rPr>
              <a:pPr/>
              <a:t>32</a:t>
            </a:fld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9525" y="6448445"/>
            <a:ext cx="2133600" cy="365125"/>
          </a:xfrm>
        </p:spPr>
        <p:txBody>
          <a:bodyPr/>
          <a:lstStyle/>
          <a:p>
            <a:fld id="{9FFB9508-04E1-48A0-A96E-C7270D76E407}" type="datetime5">
              <a:rPr lang="en-US" smtClean="0"/>
              <a:t>10-Jan-22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62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838200"/>
            <a:ext cx="8229600" cy="4525963"/>
          </a:xfrm>
        </p:spPr>
        <p:txBody>
          <a:bodyPr/>
          <a:lstStyle/>
          <a:p>
            <a:pPr eaLnBrk="1" hangingPunct="1"/>
            <a:r>
              <a:rPr lang="en-GB" dirty="0" smtClean="0"/>
              <a:t>Problem</a:t>
            </a:r>
          </a:p>
          <a:p>
            <a:pPr lvl="1" eaLnBrk="1" hangingPunct="1"/>
            <a:r>
              <a:rPr lang="en-GB" dirty="0" smtClean="0"/>
              <a:t>Design a software to calculate the sum of two numbers entered by user.</a:t>
            </a:r>
          </a:p>
          <a:p>
            <a:pPr lvl="1" eaLnBrk="1" hangingPunct="1"/>
            <a:endParaRPr lang="en-GB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2741" y="0"/>
            <a:ext cx="9121734" cy="553998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Sequence Example </a:t>
            </a:r>
            <a:endParaRPr lang="en-GB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="" xmlns:a16="http://schemas.microsoft.com/office/drawing/2014/main" id="{374C32EB-D7FF-4398-9095-D3B0ECE2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0875" y="6492894"/>
            <a:ext cx="2133600" cy="365125"/>
          </a:xfrm>
        </p:spPr>
        <p:txBody>
          <a:bodyPr/>
          <a:lstStyle/>
          <a:p>
            <a:fld id="{BC490F8C-3D0D-4DB1-B2BD-1525EA5CE111}" type="slidenum">
              <a:rPr lang="en-US" sz="2000" smtClean="0">
                <a:solidFill>
                  <a:srgbClr val="009900"/>
                </a:solidFill>
              </a:rPr>
              <a:pPr/>
              <a:t>33</a:t>
            </a:fld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9525" y="6448445"/>
            <a:ext cx="2133600" cy="365125"/>
          </a:xfrm>
        </p:spPr>
        <p:txBody>
          <a:bodyPr/>
          <a:lstStyle/>
          <a:p>
            <a:fld id="{9FFB9508-04E1-48A0-A96E-C7270D76E407}" type="datetime5">
              <a:rPr lang="en-US" smtClean="0"/>
              <a:t>10-Jan-22</a:t>
            </a:fld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718569"/>
              </p:ext>
            </p:extLst>
          </p:nvPr>
        </p:nvGraphicFramePr>
        <p:xfrm>
          <a:off x="1406250" y="2209800"/>
          <a:ext cx="6661425" cy="3575304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20639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2912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0616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154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s-MY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Input</a:t>
                      </a:r>
                      <a:endParaRPr kumimoji="0" lang="ms-MY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marL="51435" marR="51435" marT="0" marB="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s-MY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Process</a:t>
                      </a:r>
                      <a:endParaRPr kumimoji="0" lang="ms-MY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marL="51435" marR="51435" marT="0" marB="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s-MY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Output</a:t>
                      </a:r>
                      <a:endParaRPr kumimoji="0" lang="ms-MY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marL="51435" marR="51435" marT="0" marB="0" horzOverflow="overflow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8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s-MY" sz="18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Input variable: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s-MY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num1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s-MY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num2</a:t>
                      </a:r>
                    </a:p>
                  </a:txBody>
                  <a:tcPr marL="51435" marR="51435" marT="0" marB="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s-MY" sz="18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Processing item: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s-MY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sum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ms-MY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s-MY" sz="18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Formula: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s-MY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sum = num1 + num2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ms-MY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s-MY" sz="18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Step / Solution algorithm: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s-MY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get input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s-MY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calculate sum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s-MY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display output</a:t>
                      </a:r>
                    </a:p>
                  </a:txBody>
                  <a:tcPr marL="51435" marR="51435" marT="0" marB="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s-MY" sz="18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Output: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s-MY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sum</a:t>
                      </a:r>
                    </a:p>
                  </a:txBody>
                  <a:tcPr marL="51435" marR="51435" marT="0" marB="0" horzOverflow="overflow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749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838200"/>
            <a:ext cx="8229600" cy="4525963"/>
          </a:xfrm>
        </p:spPr>
        <p:txBody>
          <a:bodyPr/>
          <a:lstStyle/>
          <a:p>
            <a:pPr eaLnBrk="1" hangingPunct="1"/>
            <a:r>
              <a:rPr lang="en-GB" dirty="0" smtClean="0"/>
              <a:t>Problem</a:t>
            </a:r>
          </a:p>
          <a:p>
            <a:pPr lvl="1" eaLnBrk="1" hangingPunct="1"/>
            <a:r>
              <a:rPr lang="en-GB" dirty="0" smtClean="0"/>
              <a:t>Design a software to calculate the sum of two numbers entered by user.</a:t>
            </a:r>
          </a:p>
          <a:p>
            <a:pPr lvl="1" eaLnBrk="1" hangingPunct="1"/>
            <a:endParaRPr lang="en-GB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2741" y="0"/>
            <a:ext cx="9121734" cy="553998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Sequence Example </a:t>
            </a:r>
            <a:endParaRPr lang="en-GB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="" xmlns:a16="http://schemas.microsoft.com/office/drawing/2014/main" id="{374C32EB-D7FF-4398-9095-D3B0ECE2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0875" y="6492894"/>
            <a:ext cx="2133600" cy="365125"/>
          </a:xfrm>
        </p:spPr>
        <p:txBody>
          <a:bodyPr/>
          <a:lstStyle/>
          <a:p>
            <a:fld id="{BC490F8C-3D0D-4DB1-B2BD-1525EA5CE111}" type="slidenum">
              <a:rPr lang="en-US" sz="2000" smtClean="0">
                <a:solidFill>
                  <a:srgbClr val="009900"/>
                </a:solidFill>
              </a:rPr>
              <a:pPr/>
              <a:t>34</a:t>
            </a:fld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9525" y="6448445"/>
            <a:ext cx="2133600" cy="365125"/>
          </a:xfrm>
        </p:spPr>
        <p:txBody>
          <a:bodyPr/>
          <a:lstStyle/>
          <a:p>
            <a:fld id="{9FFB9508-04E1-48A0-A96E-C7270D76E407}" type="datetime5">
              <a:rPr lang="en-US" smtClean="0"/>
              <a:t>10-Jan-22</a:t>
            </a:fld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28650" y="2721918"/>
            <a:ext cx="3935468" cy="311001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Simple Design</a:t>
            </a:r>
          </a:p>
          <a:p>
            <a:pPr marL="257175" indent="-257175">
              <a:spcBef>
                <a:spcPts val="0"/>
              </a:spcBef>
              <a:buFont typeface="Arial" panose="020B0604020202020204" pitchFamily="34" charset="0"/>
              <a:buAutoNum type="arabicPeriod"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57175" indent="-257175">
              <a:spcBef>
                <a:spcPts val="0"/>
              </a:spcBef>
              <a:buFont typeface="Arial" panose="020B0604020202020204" pitchFamily="34" charset="0"/>
              <a:buAutoNum type="arabicPeriod"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</a:p>
          <a:p>
            <a:pPr marL="257175" indent="-257175">
              <a:spcBef>
                <a:spcPts val="0"/>
              </a:spcBef>
              <a:buFont typeface="Arial" panose="020B0604020202020204" pitchFamily="34" charset="0"/>
              <a:buAutoNum type="arabicPeriod"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Get input</a:t>
            </a:r>
          </a:p>
          <a:p>
            <a:pPr marL="520304" indent="0"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Read num1</a:t>
            </a:r>
          </a:p>
          <a:p>
            <a:pPr marL="520304" indent="0"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Read num2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3. Calculate sum</a:t>
            </a:r>
          </a:p>
          <a:p>
            <a:pPr marL="520304" indent="0"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sum = num1 + num2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4. Display output</a:t>
            </a:r>
          </a:p>
          <a:p>
            <a:pPr marL="520304" indent="0"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 sum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5. End</a:t>
            </a:r>
          </a:p>
          <a:p>
            <a:pPr marL="169069" indent="0">
              <a:buNone/>
            </a:pPr>
            <a:endParaRPr lang="en-US" dirty="0"/>
          </a:p>
          <a:p>
            <a:pPr marL="169069" indent="0">
              <a:buNone/>
            </a:pP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28650" y="2226469"/>
            <a:ext cx="7886700" cy="39851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3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Pseudo Code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587766" y="2726184"/>
            <a:ext cx="3951233" cy="31135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68580" tIns="34290" rIns="68580" bIns="3429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Modular Design</a:t>
            </a:r>
          </a:p>
          <a:p>
            <a:pPr marL="257175" indent="-257175">
              <a:spcBef>
                <a:spcPts val="0"/>
              </a:spcBef>
              <a:buFont typeface="Arial" panose="020B0604020202020204" pitchFamily="34" charset="0"/>
              <a:buAutoNum type="arabicPeriod"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57175" indent="-257175">
              <a:spcBef>
                <a:spcPts val="0"/>
              </a:spcBef>
              <a:buFont typeface="Arial" panose="020B0604020202020204" pitchFamily="34" charset="0"/>
              <a:buAutoNum type="arabicPeriod"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</a:p>
          <a:p>
            <a:pPr marL="257175" indent="-257175">
              <a:spcBef>
                <a:spcPts val="0"/>
              </a:spcBef>
              <a:buFont typeface="Arial" panose="020B0604020202020204" pitchFamily="34" charset="0"/>
              <a:buAutoNum type="arabicPeriod"/>
            </a:pP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get_input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3.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calculate_sum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4.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display_output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5. End</a:t>
            </a:r>
          </a:p>
          <a:p>
            <a:pPr marL="0" indent="0">
              <a:spcBef>
                <a:spcPts val="0"/>
              </a:spcBef>
              <a:buNone/>
            </a:pPr>
            <a:endParaRPr lang="en-US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2.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get_input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20304" indent="0">
              <a:spcBef>
                <a:spcPts val="0"/>
              </a:spcBef>
              <a:buNone/>
              <a:tabLst>
                <a:tab pos="520304" algn="l"/>
                <a:tab pos="556022" algn="l"/>
              </a:tabLst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Read num1</a:t>
            </a:r>
          </a:p>
          <a:p>
            <a:pPr marL="520304" indent="0">
              <a:spcBef>
                <a:spcPts val="0"/>
              </a:spcBef>
              <a:buNone/>
              <a:tabLst>
                <a:tab pos="520304" algn="l"/>
                <a:tab pos="556022" algn="l"/>
              </a:tabLst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Read num2</a:t>
            </a:r>
          </a:p>
          <a:p>
            <a:pPr marL="83344" indent="0">
              <a:spcBef>
                <a:spcPts val="0"/>
              </a:spcBef>
              <a:buNone/>
              <a:tabLst>
                <a:tab pos="83344" algn="l"/>
              </a:tabLst>
            </a:pPr>
            <a:endParaRPr lang="en-US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3.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calculate_sum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20304" indent="0">
              <a:spcBef>
                <a:spcPts val="0"/>
              </a:spcBef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sum = num1 + num2</a:t>
            </a:r>
          </a:p>
          <a:p>
            <a:pPr marL="0" indent="0">
              <a:spcBef>
                <a:spcPts val="0"/>
              </a:spcBef>
              <a:buNone/>
            </a:pPr>
            <a:endParaRPr lang="en-US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4.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display_output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20304" indent="0">
              <a:spcBef>
                <a:spcPts val="0"/>
              </a:spcBef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Print sum</a:t>
            </a:r>
          </a:p>
          <a:p>
            <a:pPr marL="169069" indent="0">
              <a:buNone/>
            </a:pPr>
            <a:endParaRPr lang="en-US" dirty="0"/>
          </a:p>
          <a:p>
            <a:pPr marL="169069" indent="0">
              <a:buNone/>
            </a:pP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28650" y="2672279"/>
            <a:ext cx="3935468" cy="3369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90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Simple Design</a:t>
            </a:r>
            <a:endParaRPr lang="en-US" sz="1800" b="1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87765" y="2677161"/>
            <a:ext cx="3935468" cy="3369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90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Modular Design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27747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838200"/>
            <a:ext cx="8229600" cy="4525963"/>
          </a:xfrm>
        </p:spPr>
        <p:txBody>
          <a:bodyPr/>
          <a:lstStyle/>
          <a:p>
            <a:pPr eaLnBrk="1" hangingPunct="1"/>
            <a:r>
              <a:rPr lang="en-GB" dirty="0" smtClean="0"/>
              <a:t>Problem</a:t>
            </a:r>
          </a:p>
          <a:p>
            <a:pPr lvl="1" eaLnBrk="1" hangingPunct="1"/>
            <a:r>
              <a:rPr lang="en-GB" dirty="0" smtClean="0"/>
              <a:t>Design a software to calculate the sum of two numbers entered by user.</a:t>
            </a:r>
          </a:p>
          <a:p>
            <a:pPr lvl="1" eaLnBrk="1" hangingPunct="1"/>
            <a:endParaRPr lang="en-GB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2741" y="0"/>
            <a:ext cx="9121734" cy="553998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Sequence Example </a:t>
            </a:r>
            <a:endParaRPr lang="en-GB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="" xmlns:a16="http://schemas.microsoft.com/office/drawing/2014/main" id="{374C32EB-D7FF-4398-9095-D3B0ECE2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0875" y="6492894"/>
            <a:ext cx="2133600" cy="365125"/>
          </a:xfrm>
        </p:spPr>
        <p:txBody>
          <a:bodyPr/>
          <a:lstStyle/>
          <a:p>
            <a:fld id="{BC490F8C-3D0D-4DB1-B2BD-1525EA5CE111}" type="slidenum">
              <a:rPr lang="en-US" sz="2000" smtClean="0">
                <a:solidFill>
                  <a:srgbClr val="009900"/>
                </a:solidFill>
              </a:rPr>
              <a:pPr/>
              <a:t>35</a:t>
            </a:fld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9525" y="6448445"/>
            <a:ext cx="2133600" cy="365125"/>
          </a:xfrm>
        </p:spPr>
        <p:txBody>
          <a:bodyPr/>
          <a:lstStyle/>
          <a:p>
            <a:fld id="{9FFB9508-04E1-48A0-A96E-C7270D76E407}" type="datetime5">
              <a:rPr lang="en-US" smtClean="0"/>
              <a:t>10-Jan-22</a:t>
            </a:fld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628650" y="2226469"/>
            <a:ext cx="7922316" cy="3697166"/>
            <a:chOff x="628650" y="2226469"/>
            <a:chExt cx="7922316" cy="3697166"/>
          </a:xfrm>
        </p:grpSpPr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628650" y="2721918"/>
              <a:ext cx="2114550" cy="320171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vert="horz" lIns="68580" tIns="34290" rIns="68580" bIns="3429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Simple Design</a:t>
              </a:r>
            </a:p>
            <a:p>
              <a:pPr marL="257175" indent="-257175">
                <a:spcBef>
                  <a:spcPts val="0"/>
                </a:spcBef>
                <a:buFont typeface="Arial" panose="020B0604020202020204" pitchFamily="34" charset="0"/>
                <a:buAutoNum type="arabicPeriod"/>
              </a:pPr>
              <a:endParaRPr lang="en-US" sz="18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169069" indent="0">
                <a:buNone/>
              </a:pPr>
              <a:endParaRPr lang="en-US" sz="3200" dirty="0"/>
            </a:p>
            <a:p>
              <a:pPr marL="169069" indent="0">
                <a:buNone/>
              </a:pPr>
              <a:endParaRPr lang="en-US" sz="3200" dirty="0"/>
            </a:p>
          </p:txBody>
        </p:sp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628650" y="2226469"/>
              <a:ext cx="7886700" cy="3985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1"/>
              </a:solidFill>
            </a:ln>
          </p:spPr>
          <p:txBody>
            <a:bodyPr vert="horz" lIns="68580" tIns="34290" rIns="68580" bIns="3429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en-US" sz="32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Flowchart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5657856" y="2708243"/>
              <a:ext cx="2893110" cy="114849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vert="horz" lIns="68580" tIns="34290" rIns="68580" bIns="3429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Modular Design</a:t>
              </a:r>
            </a:p>
            <a:p>
              <a:pPr marL="257175" indent="-257175">
                <a:spcBef>
                  <a:spcPts val="0"/>
                </a:spcBef>
                <a:buFont typeface="Arial" panose="020B0604020202020204" pitchFamily="34" charset="0"/>
                <a:buAutoNum type="arabicPeriod"/>
              </a:pPr>
              <a:endParaRPr lang="en-US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169069" indent="0">
                <a:buNone/>
              </a:pPr>
              <a:endParaRPr lang="en-US" dirty="0"/>
            </a:p>
            <a:p>
              <a:pPr marL="169069" indent="0">
                <a:buNone/>
              </a:pPr>
              <a:endParaRPr lang="en-US" dirty="0"/>
            </a:p>
          </p:txBody>
        </p:sp>
        <p:sp>
          <p:nvSpPr>
            <p:cNvPr id="19" name="Content Placeholder 2"/>
            <p:cNvSpPr txBox="1">
              <a:spLocks/>
            </p:cNvSpPr>
            <p:nvPr/>
          </p:nvSpPr>
          <p:spPr>
            <a:xfrm>
              <a:off x="628650" y="2672279"/>
              <a:ext cx="2114550" cy="33696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vert="horz" lIns="68580" tIns="34290" rIns="68580" bIns="3429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90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Simple Design</a:t>
              </a:r>
              <a:endParaRPr lang="en-US" sz="1800" b="1" dirty="0"/>
            </a:p>
          </p:txBody>
        </p:sp>
        <p:sp>
          <p:nvSpPr>
            <p:cNvPr id="20" name="Content Placeholder 2"/>
            <p:cNvSpPr txBox="1">
              <a:spLocks/>
            </p:cNvSpPr>
            <p:nvPr/>
          </p:nvSpPr>
          <p:spPr>
            <a:xfrm>
              <a:off x="2759146" y="2677161"/>
              <a:ext cx="2863094" cy="33696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vert="horz" lIns="68580" tIns="34290" rIns="68580" bIns="3429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90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Modular Design</a:t>
              </a:r>
              <a:endParaRPr lang="en-US" sz="1800" b="1" dirty="0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1043884" y="3190018"/>
              <a:ext cx="1292621" cy="2360213"/>
              <a:chOff x="4028719" y="1935413"/>
              <a:chExt cx="2754217" cy="4415552"/>
            </a:xfrm>
          </p:grpSpPr>
          <p:sp>
            <p:nvSpPr>
              <p:cNvPr id="61" name="Flowchart: Terminator 60"/>
              <p:cNvSpPr/>
              <p:nvPr/>
            </p:nvSpPr>
            <p:spPr>
              <a:xfrm>
                <a:off x="4676899" y="1935413"/>
                <a:ext cx="1676400" cy="609600"/>
              </a:xfrm>
              <a:prstGeom prst="flowChartTerminator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start</a:t>
                </a:r>
              </a:p>
            </p:txBody>
          </p:sp>
          <p:sp>
            <p:nvSpPr>
              <p:cNvPr id="62" name="Parallelogram 61"/>
              <p:cNvSpPr/>
              <p:nvPr/>
            </p:nvSpPr>
            <p:spPr>
              <a:xfrm>
                <a:off x="4244453" y="2899758"/>
                <a:ext cx="2538483" cy="552450"/>
              </a:xfrm>
              <a:prstGeom prst="parallelogram">
                <a:avLst>
                  <a:gd name="adj" fmla="val 76724"/>
                </a:avLst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Read num1, num2</a:t>
                </a: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4523094" y="3837208"/>
                <a:ext cx="1981200" cy="571500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calculate sum</a:t>
                </a:r>
              </a:p>
            </p:txBody>
          </p:sp>
          <p:cxnSp>
            <p:nvCxnSpPr>
              <p:cNvPr id="64" name="Straight Arrow Connector 63"/>
              <p:cNvCxnSpPr>
                <a:stCxn id="61" idx="2"/>
                <a:endCxn id="62" idx="0"/>
              </p:cNvCxnSpPr>
              <p:nvPr/>
            </p:nvCxnSpPr>
            <p:spPr>
              <a:xfrm flipH="1">
                <a:off x="5513695" y="2545013"/>
                <a:ext cx="1404" cy="354745"/>
              </a:xfrm>
              <a:prstGeom prst="straightConnector1">
                <a:avLst/>
              </a:prstGeom>
              <a:ln w="28575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65" name="Parallelogram 64"/>
              <p:cNvSpPr/>
              <p:nvPr/>
            </p:nvSpPr>
            <p:spPr>
              <a:xfrm>
                <a:off x="4028719" y="4795021"/>
                <a:ext cx="2538483" cy="552450"/>
              </a:xfrm>
              <a:prstGeom prst="parallelogram">
                <a:avLst>
                  <a:gd name="adj" fmla="val 76724"/>
                </a:avLst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Print sum</a:t>
                </a:r>
              </a:p>
            </p:txBody>
          </p:sp>
          <p:sp>
            <p:nvSpPr>
              <p:cNvPr id="66" name="Flowchart: Terminator 65"/>
              <p:cNvSpPr/>
              <p:nvPr/>
            </p:nvSpPr>
            <p:spPr>
              <a:xfrm>
                <a:off x="4466307" y="5741365"/>
                <a:ext cx="1676400" cy="609600"/>
              </a:xfrm>
              <a:prstGeom prst="flowChartTerminator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end</a:t>
                </a:r>
              </a:p>
            </p:txBody>
          </p:sp>
          <p:cxnSp>
            <p:nvCxnSpPr>
              <p:cNvPr id="67" name="Straight Arrow Connector 66"/>
              <p:cNvCxnSpPr>
                <a:stCxn id="62" idx="4"/>
                <a:endCxn id="63" idx="0"/>
              </p:cNvCxnSpPr>
              <p:nvPr/>
            </p:nvCxnSpPr>
            <p:spPr>
              <a:xfrm flipH="1">
                <a:off x="5513694" y="3452208"/>
                <a:ext cx="1" cy="385000"/>
              </a:xfrm>
              <a:prstGeom prst="straightConnector1">
                <a:avLst/>
              </a:prstGeom>
              <a:ln w="28575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68" name="Straight Arrow Connector 67"/>
              <p:cNvCxnSpPr>
                <a:stCxn id="63" idx="2"/>
                <a:endCxn id="65" idx="1"/>
              </p:cNvCxnSpPr>
              <p:nvPr/>
            </p:nvCxnSpPr>
            <p:spPr>
              <a:xfrm flipH="1">
                <a:off x="5509891" y="4408708"/>
                <a:ext cx="3803" cy="386313"/>
              </a:xfrm>
              <a:prstGeom prst="straightConnector1">
                <a:avLst/>
              </a:prstGeom>
              <a:ln w="28575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69" name="Straight Arrow Connector 68"/>
              <p:cNvCxnSpPr>
                <a:stCxn id="65" idx="4"/>
                <a:endCxn id="66" idx="0"/>
              </p:cNvCxnSpPr>
              <p:nvPr/>
            </p:nvCxnSpPr>
            <p:spPr>
              <a:xfrm>
                <a:off x="5297961" y="5347471"/>
                <a:ext cx="6546" cy="393894"/>
              </a:xfrm>
              <a:prstGeom prst="straightConnector1">
                <a:avLst/>
              </a:prstGeom>
              <a:ln w="28575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</p:grpSp>
        <p:sp>
          <p:nvSpPr>
            <p:cNvPr id="22" name="Content Placeholder 2"/>
            <p:cNvSpPr txBox="1">
              <a:spLocks/>
            </p:cNvSpPr>
            <p:nvPr/>
          </p:nvSpPr>
          <p:spPr>
            <a:xfrm>
              <a:off x="2759146" y="3009244"/>
              <a:ext cx="2863094" cy="29143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vert="horz" lIns="68580" tIns="34290" rIns="68580" bIns="3429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57175" indent="-257175">
                <a:spcBef>
                  <a:spcPts val="0"/>
                </a:spcBef>
                <a:buFont typeface="Arial" panose="020B0604020202020204" pitchFamily="34" charset="0"/>
                <a:buAutoNum type="arabicPeriod"/>
              </a:pPr>
              <a:endParaRPr lang="en-US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169069" indent="0">
                <a:buNone/>
              </a:pPr>
              <a:endParaRPr lang="en-US" dirty="0"/>
            </a:p>
            <a:p>
              <a:pPr marL="169069" indent="0">
                <a:buNone/>
              </a:pPr>
              <a:endParaRPr lang="en-US" dirty="0"/>
            </a:p>
          </p:txBody>
        </p:sp>
        <p:sp>
          <p:nvSpPr>
            <p:cNvPr id="23" name="Flowchart: Terminator 22"/>
            <p:cNvSpPr/>
            <p:nvPr/>
          </p:nvSpPr>
          <p:spPr>
            <a:xfrm>
              <a:off x="3848588" y="3176876"/>
              <a:ext cx="786776" cy="325845"/>
            </a:xfrm>
            <a:prstGeom prst="flowChartTerminator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Start</a:t>
              </a:r>
            </a:p>
          </p:txBody>
        </p:sp>
        <p:cxnSp>
          <p:nvCxnSpPr>
            <p:cNvPr id="24" name="Straight Arrow Connector 23"/>
            <p:cNvCxnSpPr>
              <a:stCxn id="23" idx="2"/>
            </p:cNvCxnSpPr>
            <p:nvPr/>
          </p:nvCxnSpPr>
          <p:spPr>
            <a:xfrm flipH="1">
              <a:off x="4241317" y="3502720"/>
              <a:ext cx="659" cy="189620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5" name="Flowchart: Terminator 24"/>
            <p:cNvSpPr/>
            <p:nvPr/>
          </p:nvSpPr>
          <p:spPr>
            <a:xfrm>
              <a:off x="3853424" y="5211243"/>
              <a:ext cx="786776" cy="325845"/>
            </a:xfrm>
            <a:prstGeom prst="flowChartTerminator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End</a:t>
              </a:r>
            </a:p>
          </p:txBody>
        </p:sp>
        <p:cxnSp>
          <p:nvCxnSpPr>
            <p:cNvPr id="26" name="Straight Arrow Connector 25"/>
            <p:cNvCxnSpPr>
              <a:stCxn id="55" idx="2"/>
              <a:endCxn id="58" idx="0"/>
            </p:cNvCxnSpPr>
            <p:nvPr/>
          </p:nvCxnSpPr>
          <p:spPr>
            <a:xfrm>
              <a:off x="4250366" y="4005983"/>
              <a:ext cx="0" cy="187445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7" name="Straight Arrow Connector 26"/>
            <p:cNvCxnSpPr>
              <a:stCxn id="58" idx="2"/>
              <a:endCxn id="52" idx="0"/>
            </p:cNvCxnSpPr>
            <p:nvPr/>
          </p:nvCxnSpPr>
          <p:spPr>
            <a:xfrm>
              <a:off x="4250366" y="4498907"/>
              <a:ext cx="0" cy="214839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8" name="Straight Arrow Connector 27"/>
            <p:cNvCxnSpPr>
              <a:stCxn id="52" idx="2"/>
              <a:endCxn id="25" idx="0"/>
            </p:cNvCxnSpPr>
            <p:nvPr/>
          </p:nvCxnSpPr>
          <p:spPr>
            <a:xfrm flipH="1">
              <a:off x="4246812" y="5019226"/>
              <a:ext cx="3554" cy="192017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grpSp>
          <p:nvGrpSpPr>
            <p:cNvPr id="29" name="Group 28"/>
            <p:cNvGrpSpPr/>
            <p:nvPr/>
          </p:nvGrpSpPr>
          <p:grpSpPr>
            <a:xfrm>
              <a:off x="3652285" y="4193428"/>
              <a:ext cx="1196162" cy="318622"/>
              <a:chOff x="4869713" y="4448237"/>
              <a:chExt cx="1594882" cy="424829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4869713" y="4448237"/>
                <a:ext cx="1594882" cy="407306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/>
                  <a:t>calculate_sum</a:t>
                </a:r>
                <a:r>
                  <a:rPr lang="en-US" sz="1000" dirty="0"/>
                  <a:t>()</a:t>
                </a:r>
              </a:p>
            </p:txBody>
          </p:sp>
          <p:cxnSp>
            <p:nvCxnSpPr>
              <p:cNvPr id="59" name="Straight Connector 58"/>
              <p:cNvCxnSpPr/>
              <p:nvPr/>
            </p:nvCxnSpPr>
            <p:spPr>
              <a:xfrm>
                <a:off x="4999670" y="4465760"/>
                <a:ext cx="0" cy="40730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6330882" y="4465760"/>
                <a:ext cx="0" cy="40730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3652285" y="3700503"/>
              <a:ext cx="1196162" cy="318622"/>
              <a:chOff x="4869713" y="4448237"/>
              <a:chExt cx="1594882" cy="424829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4869713" y="4448237"/>
                <a:ext cx="1594882" cy="407306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/>
                  <a:t>get_input</a:t>
                </a:r>
                <a:r>
                  <a:rPr lang="en-US" sz="1000" dirty="0"/>
                  <a:t>()</a:t>
                </a:r>
              </a:p>
            </p:txBody>
          </p:sp>
          <p:cxnSp>
            <p:nvCxnSpPr>
              <p:cNvPr id="56" name="Straight Connector 55"/>
              <p:cNvCxnSpPr/>
              <p:nvPr/>
            </p:nvCxnSpPr>
            <p:spPr>
              <a:xfrm>
                <a:off x="4999670" y="4465760"/>
                <a:ext cx="0" cy="40730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6330882" y="4465760"/>
                <a:ext cx="0" cy="40730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>
              <a:off x="3652285" y="4713747"/>
              <a:ext cx="1196162" cy="318622"/>
              <a:chOff x="4869713" y="4448237"/>
              <a:chExt cx="1594882" cy="424829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4869713" y="4448237"/>
                <a:ext cx="1594882" cy="407306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/>
                  <a:t>display_output</a:t>
                </a:r>
                <a:r>
                  <a:rPr lang="en-US" sz="1000" dirty="0"/>
                  <a:t>()</a:t>
                </a:r>
              </a:p>
            </p:txBody>
          </p:sp>
          <p:cxnSp>
            <p:nvCxnSpPr>
              <p:cNvPr id="53" name="Straight Connector 52"/>
              <p:cNvCxnSpPr/>
              <p:nvPr/>
            </p:nvCxnSpPr>
            <p:spPr>
              <a:xfrm>
                <a:off x="4999670" y="4465760"/>
                <a:ext cx="0" cy="40730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6330882" y="4465760"/>
                <a:ext cx="0" cy="40730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Content Placeholder 2"/>
            <p:cNvSpPr txBox="1">
              <a:spLocks/>
            </p:cNvSpPr>
            <p:nvPr/>
          </p:nvSpPr>
          <p:spPr>
            <a:xfrm>
              <a:off x="5637248" y="2677161"/>
              <a:ext cx="2863094" cy="33696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vert="horz" lIns="68580" tIns="34290" rIns="68580" bIns="3429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90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Sub-Module</a:t>
              </a:r>
              <a:endParaRPr lang="en-US" sz="1800" b="1" dirty="0"/>
            </a:p>
          </p:txBody>
        </p:sp>
        <p:sp>
          <p:nvSpPr>
            <p:cNvPr id="33" name="Content Placeholder 2"/>
            <p:cNvSpPr txBox="1">
              <a:spLocks/>
            </p:cNvSpPr>
            <p:nvPr/>
          </p:nvSpPr>
          <p:spPr>
            <a:xfrm>
              <a:off x="5630214" y="4918870"/>
              <a:ext cx="2893110" cy="10047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vert="horz" lIns="68580" tIns="34290" rIns="68580" bIns="3429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57175" indent="-257175">
                <a:spcBef>
                  <a:spcPts val="0"/>
                </a:spcBef>
                <a:buFont typeface="Arial" panose="020B0604020202020204" pitchFamily="34" charset="0"/>
                <a:buAutoNum type="arabicPeriod"/>
              </a:pPr>
              <a:endParaRPr lang="en-US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169069" indent="0">
                <a:buNone/>
              </a:pPr>
              <a:endParaRPr lang="en-US" dirty="0"/>
            </a:p>
            <a:p>
              <a:pPr marL="169069" indent="0">
                <a:buNone/>
              </a:pPr>
              <a:endParaRPr lang="en-US" dirty="0"/>
            </a:p>
          </p:txBody>
        </p:sp>
        <p:sp>
          <p:nvSpPr>
            <p:cNvPr id="34" name="Flowchart: Terminator 33"/>
            <p:cNvSpPr/>
            <p:nvPr/>
          </p:nvSpPr>
          <p:spPr>
            <a:xfrm>
              <a:off x="6677848" y="3058600"/>
              <a:ext cx="678224" cy="216758"/>
            </a:xfrm>
            <a:prstGeom prst="flowChartTerminator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Start</a:t>
              </a:r>
            </a:p>
          </p:txBody>
        </p:sp>
        <p:sp>
          <p:nvSpPr>
            <p:cNvPr id="35" name="Parallelogram 34"/>
            <p:cNvSpPr/>
            <p:nvPr/>
          </p:nvSpPr>
          <p:spPr>
            <a:xfrm>
              <a:off x="5867884" y="3373013"/>
              <a:ext cx="955325" cy="295297"/>
            </a:xfrm>
            <a:prstGeom prst="parallelogram">
              <a:avLst>
                <a:gd name="adj" fmla="val 76724"/>
              </a:avLst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Read num1</a:t>
              </a:r>
            </a:p>
          </p:txBody>
        </p:sp>
        <p:sp>
          <p:nvSpPr>
            <p:cNvPr id="36" name="Parallelogram 35"/>
            <p:cNvSpPr/>
            <p:nvPr/>
          </p:nvSpPr>
          <p:spPr>
            <a:xfrm>
              <a:off x="6878410" y="3374178"/>
              <a:ext cx="955325" cy="295297"/>
            </a:xfrm>
            <a:prstGeom prst="parallelogram">
              <a:avLst>
                <a:gd name="adj" fmla="val 76724"/>
              </a:avLst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Read num2</a:t>
              </a:r>
            </a:p>
          </p:txBody>
        </p:sp>
        <p:sp>
          <p:nvSpPr>
            <p:cNvPr id="37" name="Flowchart: Terminator 36"/>
            <p:cNvSpPr/>
            <p:nvPr/>
          </p:nvSpPr>
          <p:spPr>
            <a:xfrm>
              <a:off x="7694709" y="3610672"/>
              <a:ext cx="678224" cy="216758"/>
            </a:xfrm>
            <a:prstGeom prst="flowChartTerminator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Return</a:t>
              </a:r>
            </a:p>
          </p:txBody>
        </p:sp>
        <p:sp>
          <p:nvSpPr>
            <p:cNvPr id="38" name="Content Placeholder 2"/>
            <p:cNvSpPr txBox="1">
              <a:spLocks/>
            </p:cNvSpPr>
            <p:nvPr/>
          </p:nvSpPr>
          <p:spPr>
            <a:xfrm>
              <a:off x="5635136" y="3898695"/>
              <a:ext cx="2893110" cy="99969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vert="horz" lIns="68580" tIns="34290" rIns="68580" bIns="3429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57175" indent="-257175">
                <a:spcBef>
                  <a:spcPts val="0"/>
                </a:spcBef>
                <a:buFont typeface="Arial" panose="020B0604020202020204" pitchFamily="34" charset="0"/>
                <a:buAutoNum type="arabicPeriod"/>
              </a:pPr>
              <a:endParaRPr lang="en-US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169069" indent="0">
                <a:buNone/>
              </a:pPr>
              <a:endParaRPr lang="en-US" dirty="0"/>
            </a:p>
            <a:p>
              <a:pPr marL="169069" indent="0">
                <a:buNone/>
              </a:pPr>
              <a:endParaRPr lang="en-US" dirty="0"/>
            </a:p>
          </p:txBody>
        </p:sp>
        <p:sp>
          <p:nvSpPr>
            <p:cNvPr id="39" name="Flowchart: Terminator 38"/>
            <p:cNvSpPr/>
            <p:nvPr/>
          </p:nvSpPr>
          <p:spPr>
            <a:xfrm>
              <a:off x="6735646" y="3934741"/>
              <a:ext cx="678224" cy="216758"/>
            </a:xfrm>
            <a:prstGeom prst="flowChartTerminator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Start</a:t>
              </a:r>
            </a:p>
          </p:txBody>
        </p:sp>
        <p:sp>
          <p:nvSpPr>
            <p:cNvPr id="40" name="Flowchart: Terminator 39"/>
            <p:cNvSpPr/>
            <p:nvPr/>
          </p:nvSpPr>
          <p:spPr>
            <a:xfrm>
              <a:off x="6738082" y="4674571"/>
              <a:ext cx="678224" cy="216758"/>
            </a:xfrm>
            <a:prstGeom prst="flowChartTerminator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Return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609642" y="4259270"/>
              <a:ext cx="929825" cy="30548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calculate sum</a:t>
              </a:r>
            </a:p>
          </p:txBody>
        </p:sp>
        <p:sp>
          <p:nvSpPr>
            <p:cNvPr id="42" name="Flowchart: Terminator 41"/>
            <p:cNvSpPr/>
            <p:nvPr/>
          </p:nvSpPr>
          <p:spPr>
            <a:xfrm>
              <a:off x="6729682" y="4953901"/>
              <a:ext cx="678224" cy="216758"/>
            </a:xfrm>
            <a:prstGeom prst="flowChartTerminator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Start</a:t>
              </a:r>
            </a:p>
          </p:txBody>
        </p:sp>
        <p:sp>
          <p:nvSpPr>
            <p:cNvPr id="43" name="Parallelogram 42"/>
            <p:cNvSpPr/>
            <p:nvPr/>
          </p:nvSpPr>
          <p:spPr>
            <a:xfrm>
              <a:off x="6591751" y="5269002"/>
              <a:ext cx="955325" cy="295297"/>
            </a:xfrm>
            <a:prstGeom prst="parallelogram">
              <a:avLst>
                <a:gd name="adj" fmla="val 76724"/>
              </a:avLst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Print sum</a:t>
              </a:r>
            </a:p>
          </p:txBody>
        </p:sp>
        <p:sp>
          <p:nvSpPr>
            <p:cNvPr id="44" name="Flowchart: Terminator 43"/>
            <p:cNvSpPr/>
            <p:nvPr/>
          </p:nvSpPr>
          <p:spPr>
            <a:xfrm>
              <a:off x="6732119" y="5647234"/>
              <a:ext cx="678224" cy="216758"/>
            </a:xfrm>
            <a:prstGeom prst="flowChartTerminator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Return</a:t>
              </a:r>
            </a:p>
          </p:txBody>
        </p:sp>
        <p:cxnSp>
          <p:nvCxnSpPr>
            <p:cNvPr id="45" name="Elbow Connector 44"/>
            <p:cNvCxnSpPr>
              <a:stCxn id="34" idx="1"/>
              <a:endCxn id="35" idx="0"/>
            </p:cNvCxnSpPr>
            <p:nvPr/>
          </p:nvCxnSpPr>
          <p:spPr>
            <a:xfrm rot="10800000" flipV="1">
              <a:off x="6345548" y="3166979"/>
              <a:ext cx="332302" cy="206033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35" idx="2"/>
              <a:endCxn id="36" idx="5"/>
            </p:cNvCxnSpPr>
            <p:nvPr/>
          </p:nvCxnSpPr>
          <p:spPr>
            <a:xfrm>
              <a:off x="6709928" y="3520662"/>
              <a:ext cx="281764" cy="116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Elbow Connector 46"/>
            <p:cNvCxnSpPr>
              <a:stCxn id="36" idx="2"/>
              <a:endCxn id="37" idx="0"/>
            </p:cNvCxnSpPr>
            <p:nvPr/>
          </p:nvCxnSpPr>
          <p:spPr>
            <a:xfrm>
              <a:off x="7720453" y="3521826"/>
              <a:ext cx="313368" cy="88847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39" idx="2"/>
              <a:endCxn id="41" idx="0"/>
            </p:cNvCxnSpPr>
            <p:nvPr/>
          </p:nvCxnSpPr>
          <p:spPr>
            <a:xfrm flipH="1">
              <a:off x="7074554" y="4151500"/>
              <a:ext cx="204" cy="10777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41" idx="2"/>
              <a:endCxn id="40" idx="0"/>
            </p:cNvCxnSpPr>
            <p:nvPr/>
          </p:nvCxnSpPr>
          <p:spPr>
            <a:xfrm>
              <a:off x="7074554" y="4564750"/>
              <a:ext cx="2640" cy="10982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42" idx="2"/>
              <a:endCxn id="43" idx="0"/>
            </p:cNvCxnSpPr>
            <p:nvPr/>
          </p:nvCxnSpPr>
          <p:spPr>
            <a:xfrm>
              <a:off x="7068794" y="5170659"/>
              <a:ext cx="620" cy="9834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7063451" y="5564299"/>
              <a:ext cx="1817" cy="8293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34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D442CBDB-4699-4E2B-80AF-540B19877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63" y="1371600"/>
            <a:ext cx="4829696" cy="2343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4C8A73A-14F4-43C6-8E31-9819981E0325}"/>
              </a:ext>
            </a:extLst>
          </p:cNvPr>
          <p:cNvSpPr txBox="1"/>
          <p:nvPr/>
        </p:nvSpPr>
        <p:spPr bwMode="auto">
          <a:xfrm>
            <a:off x="2086235" y="4171952"/>
            <a:ext cx="5343525" cy="1107996"/>
          </a:xfrm>
          <a:prstGeom prst="rect">
            <a:avLst/>
          </a:prstGeom>
          <a:noFill/>
          <a:ln>
            <a:solidFill>
              <a:schemeClr val="tx1"/>
            </a:solidFill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Thanks to All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4C32DBB-99E4-4868-92CA-A8BD5B863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D03CB-BC09-453D-B810-C8A25A075CB3}" type="datetime5">
              <a:rPr lang="en-US" smtClean="0"/>
              <a:t>10-Jan-22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0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741" y="0"/>
            <a:ext cx="9121734" cy="584775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en-US" sz="3200" dirty="0"/>
              <a:t>Computer Program</a:t>
            </a:r>
            <a:endParaRPr lang="en-GB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74C32EB-D7FF-4398-9095-D3B0ECE2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z="2000" smtClean="0">
                <a:solidFill>
                  <a:srgbClr val="009900"/>
                </a:solidFill>
              </a:rPr>
              <a:pPr/>
              <a:t>4</a:t>
            </a:fld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45058" y="864799"/>
            <a:ext cx="4572000" cy="375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title"/>
          </p:nvPr>
        </p:nvSpPr>
        <p:spPr>
          <a:xfrm>
            <a:off x="222250" y="1084263"/>
            <a:ext cx="8229600" cy="715962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Computer Program??</a:t>
            </a:r>
          </a:p>
        </p:txBody>
      </p:sp>
      <p:sp>
        <p:nvSpPr>
          <p:cNvPr id="9" name="Oval 14"/>
          <p:cNvSpPr>
            <a:spLocks noChangeArrowheads="1"/>
          </p:cNvSpPr>
          <p:nvPr/>
        </p:nvSpPr>
        <p:spPr bwMode="auto">
          <a:xfrm>
            <a:off x="1908175" y="2420938"/>
            <a:ext cx="5472113" cy="2519362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rebuchet MS" panose="020B0603020202020204" pitchFamily="34" charset="0"/>
              </a:rPr>
              <a:t>Computer Program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US" altLang="en-US" sz="2400">
              <a:latin typeface="Trebuchet MS" panose="020B0603020202020204" pitchFamily="34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US" altLang="en-US" sz="2400">
              <a:latin typeface="Trebuchet MS" panose="020B0603020202020204" pitchFamily="34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US" altLang="en-US" sz="2400">
              <a:latin typeface="Trebuchet MS" panose="020B0603020202020204" pitchFamily="34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US" altLang="en-US" sz="2400">
              <a:latin typeface="Trebuchet MS" panose="020B0603020202020204" pitchFamily="34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US" altLang="en-US" sz="2400">
              <a:latin typeface="Trebuchet MS" panose="020B0603020202020204" pitchFamily="34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US" altLang="en-US" sz="2400">
              <a:latin typeface="Trebuchet MS" panose="020B0603020202020204" pitchFamily="34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US" altLang="en-US" sz="2400">
              <a:latin typeface="Trebuchet MS" panose="020B0603020202020204" pitchFamily="34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GB" altLang="en-US" sz="2400">
              <a:latin typeface="Trebuchet MS" panose="020B0603020202020204" pitchFamily="34" charset="0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2207419" y="3316288"/>
            <a:ext cx="74771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TW" sz="2000" dirty="0">
                <a:solidFill>
                  <a:srgbClr val="91E50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kumimoji="1" lang="en-US" altLang="zh-TW" sz="2000" dirty="0">
                <a:solidFill>
                  <a:srgbClr val="91E50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(DS)</a:t>
            </a: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3348038" y="2997200"/>
            <a:ext cx="2592387" cy="144145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1" lang="en-US" altLang="zh-TW" sz="2000">
                <a:latin typeface="Trebuchet MS" panose="020B0603020202020204" pitchFamily="34" charset="0"/>
              </a:rPr>
              <a:t>(Algorithm)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kumimoji="1" lang="en-US" altLang="zh-TW" sz="2000">
                <a:latin typeface="Trebuchet MS" panose="020B0603020202020204" pitchFamily="34" charset="0"/>
              </a:rPr>
              <a:t>+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kumimoji="1" lang="en-US" altLang="zh-TW" sz="2000">
                <a:latin typeface="Trebuchet MS" panose="020B0603020202020204" pitchFamily="34" charset="0"/>
              </a:rPr>
              <a:t>Programming language</a:t>
            </a: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6172599" y="3329781"/>
            <a:ext cx="94456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TW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kumimoji="1" lang="en-US" altLang="zh-TW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(DS)</a:t>
            </a: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1476375" y="5300663"/>
            <a:ext cx="70008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TW" sz="2200" b="1">
                <a:latin typeface="Arial" panose="020B0604020202020204" pitchFamily="34" charset="0"/>
                <a:cs typeface="Arial" panose="020B0604020202020204" pitchFamily="34" charset="0"/>
              </a:rPr>
              <a:t>Data Structures+ Algorithms + language = Program</a:t>
            </a:r>
          </a:p>
        </p:txBody>
      </p:sp>
      <p:sp>
        <p:nvSpPr>
          <p:cNvPr id="14" name="AutoShape 16"/>
          <p:cNvSpPr>
            <a:spLocks noChangeArrowheads="1"/>
          </p:cNvSpPr>
          <p:nvPr/>
        </p:nvSpPr>
        <p:spPr bwMode="auto">
          <a:xfrm>
            <a:off x="0" y="3068638"/>
            <a:ext cx="1871663" cy="1152525"/>
          </a:xfrm>
          <a:prstGeom prst="rightArrow">
            <a:avLst>
              <a:gd name="adj1" fmla="val 50000"/>
              <a:gd name="adj2" fmla="val 40599"/>
            </a:avLst>
          </a:prstGeom>
          <a:solidFill>
            <a:srgbClr val="00CC00"/>
          </a:solidFill>
          <a:ln w="9525">
            <a:solidFill>
              <a:srgbClr val="00FD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>
              <a:latin typeface="Trebuchet MS" panose="020B0603020202020204" pitchFamily="34" charset="0"/>
            </a:endParaRPr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0" y="3405187"/>
            <a:ext cx="1657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2400" b="1" dirty="0">
                <a:latin typeface="Trebuchet MS" panose="020B0603020202020204" pitchFamily="34" charset="0"/>
              </a:rPr>
              <a:t>Problem</a:t>
            </a:r>
          </a:p>
        </p:txBody>
      </p:sp>
      <p:sp>
        <p:nvSpPr>
          <p:cNvPr id="16" name="AutoShape 18"/>
          <p:cNvSpPr>
            <a:spLocks noChangeArrowheads="1"/>
          </p:cNvSpPr>
          <p:nvPr/>
        </p:nvSpPr>
        <p:spPr bwMode="auto">
          <a:xfrm>
            <a:off x="7272338" y="3141662"/>
            <a:ext cx="1871662" cy="1152525"/>
          </a:xfrm>
          <a:prstGeom prst="rightArrow">
            <a:avLst>
              <a:gd name="adj1" fmla="val 50000"/>
              <a:gd name="adj2" fmla="val 40599"/>
            </a:avLst>
          </a:prstGeom>
          <a:solidFill>
            <a:srgbClr val="E4580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>
              <a:latin typeface="Trebuchet MS" panose="020B0603020202020204" pitchFamily="34" charset="0"/>
            </a:endParaRPr>
          </a:p>
        </p:txBody>
      </p:sp>
      <p:sp>
        <p:nvSpPr>
          <p:cNvPr id="17" name="Text Box 19"/>
          <p:cNvSpPr txBox="1">
            <a:spLocks noChangeArrowheads="1"/>
          </p:cNvSpPr>
          <p:nvPr/>
        </p:nvSpPr>
        <p:spPr bwMode="auto">
          <a:xfrm>
            <a:off x="7380288" y="3500438"/>
            <a:ext cx="13684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2400" b="1" dirty="0">
                <a:latin typeface="Trebuchet MS" panose="020B0603020202020204" pitchFamily="34" charset="0"/>
              </a:rPr>
              <a:t>solution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4F4E9-BD48-4EC2-9129-B9FE43F14EE6}" type="datetime5">
              <a:rPr lang="en-US" smtClean="0"/>
              <a:t>10-Jan-22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23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741" y="0"/>
            <a:ext cx="9121734" cy="553998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lang="en-GB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74C32EB-D7FF-4398-9095-D3B0ECE2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z="2000" smtClean="0">
                <a:solidFill>
                  <a:srgbClr val="009900"/>
                </a:solidFill>
              </a:rPr>
              <a:pPr/>
              <a:t>5</a:t>
            </a:fld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45058" y="864799"/>
            <a:ext cx="4572000" cy="375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990600" y="750673"/>
            <a:ext cx="6786563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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ADAE"/>
              </a:buClr>
              <a:buSzPct val="75000"/>
              <a:buFont typeface="Wingdings 2" panose="05020102010507070707" pitchFamily="18" charset="2"/>
              <a:buChar char="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7B70"/>
              </a:buClr>
              <a:buSzPct val="70000"/>
              <a:buFont typeface="Wingdings" panose="05000000000000000000" pitchFamily="2" charset="2"/>
              <a:buChar char="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en-US" sz="2800" dirty="0" smtClean="0"/>
              <a:t>	A program </a:t>
            </a:r>
            <a:r>
              <a:rPr lang="en-US" altLang="en-US" sz="2800" dirty="0" smtClean="0">
                <a:solidFill>
                  <a:schemeClr val="accent1"/>
                </a:solidFill>
              </a:rPr>
              <a:t>MUST</a:t>
            </a:r>
            <a:r>
              <a:rPr lang="en-US" altLang="en-US" sz="2800" dirty="0" smtClean="0"/>
              <a:t> be </a:t>
            </a:r>
            <a:r>
              <a:rPr lang="en-US" altLang="en-US" sz="2800" dirty="0" smtClean="0">
                <a:solidFill>
                  <a:schemeClr val="accent6">
                    <a:lumMod val="75000"/>
                  </a:schemeClr>
                </a:solidFill>
              </a:rPr>
              <a:t>systematically</a:t>
            </a:r>
            <a:r>
              <a:rPr lang="en-US" altLang="en-US" sz="2800" dirty="0" smtClean="0"/>
              <a:t> and </a:t>
            </a:r>
            <a:r>
              <a:rPr lang="en-US" altLang="en-US" sz="2800" dirty="0" smtClean="0">
                <a:solidFill>
                  <a:schemeClr val="accent6">
                    <a:lumMod val="75000"/>
                  </a:schemeClr>
                </a:solidFill>
              </a:rPr>
              <a:t>properly designed </a:t>
            </a:r>
            <a:r>
              <a:rPr lang="en-US" altLang="en-US" sz="2800" dirty="0" smtClean="0">
                <a:solidFill>
                  <a:srgbClr val="009900"/>
                </a:solidFill>
              </a:rPr>
              <a:t>before</a:t>
            </a:r>
            <a:r>
              <a:rPr lang="en-US" altLang="en-US" sz="2800" dirty="0" smtClean="0"/>
              <a:t> </a:t>
            </a:r>
            <a:r>
              <a:rPr lang="en-US" altLang="en-US" sz="2800" dirty="0" smtClean="0">
                <a:solidFill>
                  <a:srgbClr val="002B82"/>
                </a:solidFill>
              </a:rPr>
              <a:t>coding begins</a:t>
            </a:r>
            <a:r>
              <a:rPr lang="en-US" altLang="en-US" sz="2800" dirty="0" smtClean="0"/>
              <a:t>. This design process results in the construction of an </a:t>
            </a:r>
            <a:r>
              <a:rPr lang="en-US" altLang="en-US" sz="2800" dirty="0" smtClean="0">
                <a:solidFill>
                  <a:schemeClr val="accent1"/>
                </a:solidFill>
              </a:rPr>
              <a:t>ALGORITHM</a:t>
            </a:r>
            <a:r>
              <a:rPr lang="en-US" altLang="en-US" sz="2800" dirty="0" smtClean="0"/>
              <a:t>.</a:t>
            </a:r>
            <a:endParaRPr lang="en-MY" altLang="en-US" sz="2800" dirty="0" smtClean="0"/>
          </a:p>
        </p:txBody>
      </p:sp>
      <p:pic>
        <p:nvPicPr>
          <p:cNvPr id="10" name="Picture 2" descr="C:\Users\acer\Pictures\MP Navigator\2009_07_14\IM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11" y="2747574"/>
            <a:ext cx="8609193" cy="3421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A9195-60BE-4BC8-AA9F-8FB2D7BED6AD}" type="datetime5">
              <a:rPr lang="en-US" smtClean="0"/>
              <a:t>10-Jan-22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4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774" y="566698"/>
            <a:ext cx="8675667" cy="5654694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There </a:t>
            </a:r>
            <a:r>
              <a:rPr lang="en-US" dirty="0"/>
              <a:t>is </a:t>
            </a:r>
            <a:r>
              <a:rPr lang="en-US" dirty="0">
                <a:solidFill>
                  <a:srgbClr val="C00000"/>
                </a:solidFill>
              </a:rPr>
              <a:t>no general definition </a:t>
            </a:r>
            <a:r>
              <a:rPr lang="en-US" dirty="0"/>
              <a:t>of algorithm accepted. </a:t>
            </a:r>
          </a:p>
          <a:p>
            <a:pPr algn="just"/>
            <a:r>
              <a:rPr lang="en-US" dirty="0" smtClean="0"/>
              <a:t>But </a:t>
            </a:r>
            <a:r>
              <a:rPr lang="en-US" dirty="0"/>
              <a:t>we can say that algorithm is: </a:t>
            </a:r>
          </a:p>
          <a:p>
            <a:pPr marL="728663" lvl="1" indent="-385763" algn="just">
              <a:buFont typeface="+mj-lt"/>
              <a:buAutoNum type="romanLcPeriod"/>
            </a:pPr>
            <a:r>
              <a:rPr lang="en-US" dirty="0" smtClean="0"/>
              <a:t>A </a:t>
            </a:r>
            <a:r>
              <a:rPr lang="en-US" dirty="0">
                <a:solidFill>
                  <a:srgbClr val="C00000"/>
                </a:solidFill>
              </a:rPr>
              <a:t>step‐by‐step problem‐solving </a:t>
            </a:r>
            <a:r>
              <a:rPr lang="en-US" dirty="0" smtClean="0">
                <a:solidFill>
                  <a:srgbClr val="C00000"/>
                </a:solidFill>
              </a:rPr>
              <a:t>procedure</a:t>
            </a:r>
            <a:r>
              <a:rPr lang="en-US" dirty="0" smtClean="0"/>
              <a:t>. </a:t>
            </a:r>
            <a:endParaRPr lang="en-US" dirty="0"/>
          </a:p>
          <a:p>
            <a:pPr marL="728663" lvl="1" indent="-385763" algn="just">
              <a:buFont typeface="+mj-lt"/>
              <a:buAutoNum type="romanLcPeriod"/>
            </a:pPr>
            <a:r>
              <a:rPr lang="en-US" dirty="0" smtClean="0"/>
              <a:t>A </a:t>
            </a:r>
            <a:r>
              <a:rPr lang="en-US" dirty="0">
                <a:solidFill>
                  <a:srgbClr val="C00000"/>
                </a:solidFill>
              </a:rPr>
              <a:t>sequence of instruction </a:t>
            </a:r>
            <a:r>
              <a:rPr lang="en-US" dirty="0"/>
              <a:t>that tell how to solve a particular problem. </a:t>
            </a:r>
          </a:p>
          <a:p>
            <a:pPr marL="728663" lvl="1" indent="-385763" algn="just">
              <a:buFont typeface="+mj-lt"/>
              <a:buAutoNum type="romanLcPeriod"/>
            </a:pPr>
            <a:r>
              <a:rPr lang="en-US" dirty="0" smtClean="0"/>
              <a:t>A </a:t>
            </a:r>
            <a:r>
              <a:rPr lang="en-US" dirty="0"/>
              <a:t>set of instruction for solving a problem, especially on a computer. </a:t>
            </a:r>
          </a:p>
          <a:p>
            <a:pPr marL="728663" lvl="1" indent="-385763" algn="just">
              <a:buFont typeface="+mj-lt"/>
              <a:buAutoNum type="romanLcPeriod"/>
            </a:pPr>
            <a:r>
              <a:rPr lang="en-US" altLang="en-US" b="1" i="1" dirty="0" smtClean="0"/>
              <a:t>a </a:t>
            </a:r>
            <a:r>
              <a:rPr lang="en-US" altLang="en-US" b="1" i="1" dirty="0"/>
              <a:t>sequence of computational steps </a:t>
            </a:r>
            <a:r>
              <a:rPr lang="en-US" altLang="en-US" i="1" dirty="0"/>
              <a:t>that</a:t>
            </a:r>
            <a:r>
              <a:rPr lang="en-US" altLang="en-US" b="1" i="1" dirty="0"/>
              <a:t> transform </a:t>
            </a:r>
            <a:r>
              <a:rPr lang="en-US" altLang="en-US" i="1" dirty="0"/>
              <a:t>the</a:t>
            </a:r>
            <a:r>
              <a:rPr lang="en-US" altLang="en-US" b="1" i="1" dirty="0"/>
              <a:t> </a:t>
            </a:r>
            <a:r>
              <a:rPr lang="en-US" altLang="en-US" b="1" dirty="0"/>
              <a:t>input</a:t>
            </a:r>
            <a:r>
              <a:rPr lang="en-US" altLang="en-US" dirty="0"/>
              <a:t> into the </a:t>
            </a:r>
            <a:r>
              <a:rPr lang="en-US" altLang="en-US" b="1" dirty="0"/>
              <a:t>output</a:t>
            </a:r>
            <a:r>
              <a:rPr lang="en-US" altLang="en-US" dirty="0"/>
              <a:t>.</a:t>
            </a:r>
          </a:p>
          <a:p>
            <a:pPr marL="728663" lvl="1" indent="-385763" algn="just">
              <a:buFont typeface="+mj-lt"/>
              <a:buAutoNum type="romanLcPeriod"/>
            </a:pPr>
            <a:endParaRPr lang="en-US" dirty="0" smtClean="0"/>
          </a:p>
          <a:p>
            <a:pPr algn="just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741" y="0"/>
            <a:ext cx="9121734" cy="553998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What is Algorithm – In Computer Science?</a:t>
            </a:r>
            <a:endParaRPr lang="en-GB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E1DE-801B-4BDB-A0D2-FCFB45E34A85}" type="datetime5">
              <a:rPr lang="en-US" smtClean="0"/>
              <a:t>10-Jan-22</a:t>
            </a:fld>
            <a:endParaRPr lang="en-US" dirty="0"/>
          </a:p>
        </p:txBody>
      </p:sp>
      <p:pic>
        <p:nvPicPr>
          <p:cNvPr id="7170" name="Picture 2" descr="Algorithm Visualization GIFs - Get the best GIF on GIPHY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016269"/>
            <a:ext cx="3797300" cy="379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381000" y="3581400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2400" dirty="0" smtClean="0"/>
              <a:t>However</a:t>
            </a:r>
            <a:r>
              <a:rPr lang="en-US" sz="2400" dirty="0"/>
              <a:t>, most agree that algorithm has something to do with defining generalized processes to get </a:t>
            </a:r>
            <a:r>
              <a:rPr lang="en-US" sz="2400" b="1" dirty="0">
                <a:solidFill>
                  <a:srgbClr val="C00000"/>
                </a:solidFill>
              </a:rPr>
              <a:t>“output” </a:t>
            </a:r>
            <a:r>
              <a:rPr lang="en-US" sz="2400" dirty="0"/>
              <a:t>from the </a:t>
            </a:r>
            <a:r>
              <a:rPr lang="en-US" sz="2400" b="1" dirty="0">
                <a:solidFill>
                  <a:srgbClr val="339933"/>
                </a:solidFill>
              </a:rPr>
              <a:t>“input”</a:t>
            </a:r>
            <a:r>
              <a:rPr lang="en-US" sz="2400" dirty="0">
                <a:solidFill>
                  <a:srgbClr val="339933"/>
                </a:solidFill>
              </a:rPr>
              <a:t>. 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="" xmlns:a16="http://schemas.microsoft.com/office/drawing/2014/main" id="{374C32EB-D7FF-4398-9095-D3B0ECE2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0875" y="6492894"/>
            <a:ext cx="2133600" cy="365125"/>
          </a:xfrm>
        </p:spPr>
        <p:txBody>
          <a:bodyPr/>
          <a:lstStyle/>
          <a:p>
            <a:fld id="{BC490F8C-3D0D-4DB1-B2BD-1525EA5CE111}" type="slidenum">
              <a:rPr lang="en-US" sz="2000" smtClean="0">
                <a:solidFill>
                  <a:srgbClr val="009900"/>
                </a:solidFill>
              </a:rPr>
              <a:pPr/>
              <a:t>6</a:t>
            </a:fld>
            <a:endParaRPr lang="en-US" sz="2000" dirty="0">
              <a:solidFill>
                <a:srgbClr val="00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71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578494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Therefore</a:t>
            </a:r>
            <a:r>
              <a:rPr lang="en-US" dirty="0"/>
              <a:t>, we can conclude that: </a:t>
            </a:r>
            <a:endParaRPr lang="en-US" dirty="0" smtClean="0"/>
          </a:p>
          <a:p>
            <a:pPr lvl="1" algn="just"/>
            <a:r>
              <a:rPr lang="en-US" sz="2400" dirty="0" smtClean="0"/>
              <a:t>Algorithm </a:t>
            </a:r>
            <a:r>
              <a:rPr lang="en-US" sz="2400" dirty="0"/>
              <a:t>a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step‐by‐step problem solving process </a:t>
            </a:r>
            <a:r>
              <a:rPr lang="en-US" sz="2400" dirty="0"/>
              <a:t>in which a solution is arrived in a </a:t>
            </a:r>
            <a:r>
              <a:rPr lang="en-US" sz="2400" b="1" dirty="0"/>
              <a:t>finite amount of </a:t>
            </a:r>
            <a:r>
              <a:rPr lang="en-US" sz="2400" b="1" dirty="0" smtClean="0"/>
              <a:t>time</a:t>
            </a:r>
          </a:p>
          <a:p>
            <a:pPr marL="342900" lvl="1" indent="0" algn="ctr">
              <a:buNone/>
            </a:pPr>
            <a:r>
              <a:rPr lang="en-US" sz="2400" dirty="0" smtClean="0"/>
              <a:t>OR </a:t>
            </a:r>
          </a:p>
          <a:p>
            <a:pPr lvl="1" algn="just"/>
            <a:r>
              <a:rPr lang="en-US" sz="2400" dirty="0" smtClean="0"/>
              <a:t>An </a:t>
            </a:r>
            <a:r>
              <a:rPr lang="en-US" sz="2400" dirty="0"/>
              <a:t>algorithm is a finite list of sequential steps specifying actions that if performed result in solution of a specific problem. </a:t>
            </a:r>
            <a:endParaRPr lang="en-US" sz="2400" dirty="0" smtClean="0"/>
          </a:p>
          <a:p>
            <a:pPr lvl="1" algn="just"/>
            <a:endParaRPr lang="en-US" sz="2400" dirty="0" smtClean="0"/>
          </a:p>
          <a:p>
            <a:pPr marL="342855" lvl="1" indent="0" algn="ctr">
              <a:buNone/>
            </a:pPr>
            <a:r>
              <a:rPr lang="en-US" sz="2400" dirty="0" smtClean="0"/>
              <a:t>OR</a:t>
            </a:r>
            <a:endParaRPr lang="en-US" sz="2400" dirty="0"/>
          </a:p>
          <a:p>
            <a:pPr lvl="1" algn="just"/>
            <a:r>
              <a:rPr lang="en-GB" sz="2400" dirty="0" smtClean="0"/>
              <a:t> </a:t>
            </a:r>
            <a:r>
              <a:rPr lang="en-GB" sz="2400" dirty="0"/>
              <a:t>It is not the complete program or code; it is just a solution (logic) of a problem, which can be represented either as an informal description using a Flowchart or Pseudocode</a:t>
            </a:r>
            <a:r>
              <a:rPr lang="en-GB" sz="2400" dirty="0">
                <a:solidFill>
                  <a:srgbClr val="333333"/>
                </a:solidFill>
              </a:rPr>
              <a:t>.</a:t>
            </a:r>
          </a:p>
          <a:p>
            <a:pPr marL="342855" lvl="1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741" y="0"/>
            <a:ext cx="9121734" cy="553998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lang="en-GB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="" xmlns:a16="http://schemas.microsoft.com/office/drawing/2014/main" id="{374C32EB-D7FF-4398-9095-D3B0ECE2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0875" y="6492894"/>
            <a:ext cx="2133600" cy="365125"/>
          </a:xfrm>
        </p:spPr>
        <p:txBody>
          <a:bodyPr/>
          <a:lstStyle/>
          <a:p>
            <a:fld id="{BC490F8C-3D0D-4DB1-B2BD-1525EA5CE111}" type="slidenum">
              <a:rPr lang="en-US" sz="2000" smtClean="0">
                <a:solidFill>
                  <a:srgbClr val="009900"/>
                </a:solidFill>
              </a:rPr>
              <a:pPr/>
              <a:t>7</a:t>
            </a:fld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E87F0-A1B4-42A3-8F83-2395189D4E66}" type="datetime5">
              <a:rPr lang="en-US" smtClean="0"/>
              <a:t>10-Jan-22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9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838200"/>
            <a:ext cx="8458200" cy="52578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Can be traced back to the 9th century</a:t>
            </a:r>
          </a:p>
          <a:p>
            <a:pPr>
              <a:lnSpc>
                <a:spcPct val="150000"/>
              </a:lnSpc>
            </a:pPr>
            <a:r>
              <a:rPr lang="en-US" dirty="0"/>
              <a:t>Abdullah Muhammad bin Musa al-Khwarizmi,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Persian scientist, astronomer and mathematician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Known as “</a:t>
            </a:r>
            <a:r>
              <a:rPr lang="en-US" dirty="0">
                <a:solidFill>
                  <a:srgbClr val="C00000"/>
                </a:solidFill>
              </a:rPr>
              <a:t>The father of Algebra</a:t>
            </a:r>
            <a:r>
              <a:rPr lang="en-US" dirty="0"/>
              <a:t>”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The word “Algorithm” came from his name.</a:t>
            </a:r>
          </a:p>
          <a:p>
            <a:pPr>
              <a:lnSpc>
                <a:spcPct val="150000"/>
              </a:lnSpc>
            </a:pPr>
            <a:r>
              <a:rPr lang="en-US" dirty="0"/>
              <a:t>In 12</a:t>
            </a:r>
            <a:r>
              <a:rPr lang="en-US" baseline="30000" dirty="0"/>
              <a:t>th</a:t>
            </a:r>
            <a:r>
              <a:rPr lang="en-US" dirty="0"/>
              <a:t> century, one of his book was translated in Latin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There his name was written as “</a:t>
            </a:r>
            <a:r>
              <a:rPr lang="en-US" dirty="0" err="1"/>
              <a:t>Algoritmi</a:t>
            </a:r>
            <a:r>
              <a:rPr lang="en-US" dirty="0"/>
              <a:t>” in Latin, which means “the decimal number system” </a:t>
            </a:r>
          </a:p>
          <a:p>
            <a:pPr>
              <a:lnSpc>
                <a:spcPct val="150000"/>
              </a:lnSpc>
            </a:pPr>
            <a:r>
              <a:rPr lang="en-US" dirty="0"/>
              <a:t>In English, the word “</a:t>
            </a:r>
            <a:r>
              <a:rPr lang="en-US" b="1" dirty="0"/>
              <a:t>algorithm”</a:t>
            </a:r>
            <a:r>
              <a:rPr lang="en-US" dirty="0"/>
              <a:t> emerged in the 19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741" y="0"/>
            <a:ext cx="9121734" cy="553998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Origin of the word “Algorithm”</a:t>
            </a:r>
            <a:endParaRPr lang="en-GB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="" xmlns:a16="http://schemas.microsoft.com/office/drawing/2014/main" id="{374C32EB-D7FF-4398-9095-D3B0ECE2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0875" y="6492894"/>
            <a:ext cx="2133600" cy="365125"/>
          </a:xfrm>
        </p:spPr>
        <p:txBody>
          <a:bodyPr/>
          <a:lstStyle/>
          <a:p>
            <a:fld id="{BC490F8C-3D0D-4DB1-B2BD-1525EA5CE111}" type="slidenum">
              <a:rPr lang="en-US" sz="2000" smtClean="0">
                <a:solidFill>
                  <a:srgbClr val="009900"/>
                </a:solidFill>
              </a:rPr>
              <a:pPr/>
              <a:t>8</a:t>
            </a:fld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6" name="Date Placeholder 6"/>
          <p:cNvSpPr>
            <a:spLocks noGrp="1"/>
          </p:cNvSpPr>
          <p:nvPr>
            <p:ph type="dt" sz="half" idx="10"/>
          </p:nvPr>
        </p:nvSpPr>
        <p:spPr>
          <a:xfrm>
            <a:off x="9525" y="6448445"/>
            <a:ext cx="2133600" cy="365125"/>
          </a:xfrm>
        </p:spPr>
        <p:txBody>
          <a:bodyPr/>
          <a:lstStyle/>
          <a:p>
            <a:fld id="{058E87F0-A1B4-42A3-8F83-2395189D4E66}" type="datetime5">
              <a:rPr lang="en-US" smtClean="0"/>
              <a:t>10-Jan-22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86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838200"/>
            <a:ext cx="8610600" cy="5257800"/>
          </a:xfrm>
        </p:spPr>
        <p:txBody>
          <a:bodyPr/>
          <a:lstStyle/>
          <a:p>
            <a:r>
              <a:rPr lang="en-US" dirty="0"/>
              <a:t>From the beginning of Human life, we are using algorithm at every step of our life.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But on paper – during the beginning of modern mathematics.</a:t>
            </a:r>
          </a:p>
          <a:p>
            <a:pPr lvl="1"/>
            <a:r>
              <a:rPr lang="en-US" dirty="0"/>
              <a:t>Euclid, </a:t>
            </a:r>
            <a:r>
              <a:rPr lang="en-US" dirty="0" err="1"/>
              <a:t>Nicomachus</a:t>
            </a:r>
            <a:r>
              <a:rPr lang="en-US" dirty="0"/>
              <a:t> of </a:t>
            </a:r>
            <a:r>
              <a:rPr lang="en-US" dirty="0" err="1"/>
              <a:t>Gerasa</a:t>
            </a:r>
            <a:r>
              <a:rPr lang="en-US" dirty="0"/>
              <a:t> expressed their ideas in step by step actions.</a:t>
            </a:r>
          </a:p>
          <a:p>
            <a:pPr lvl="2"/>
            <a:r>
              <a:rPr lang="en-US" dirty="0" err="1"/>
              <a:t>Euclids</a:t>
            </a:r>
            <a:r>
              <a:rPr lang="en-US" dirty="0"/>
              <a:t> Life Span –</a:t>
            </a:r>
            <a:r>
              <a:rPr lang="en-US" b="1" dirty="0"/>
              <a:t>Mid 4</a:t>
            </a:r>
            <a:r>
              <a:rPr lang="en-US" b="1" baseline="30000" dirty="0"/>
              <a:t>th</a:t>
            </a:r>
            <a:r>
              <a:rPr lang="en-US" b="1" dirty="0"/>
              <a:t>century BC – Mid 3</a:t>
            </a:r>
            <a:r>
              <a:rPr lang="en-US" b="1" baseline="30000" dirty="0"/>
              <a:t>rd</a:t>
            </a:r>
            <a:r>
              <a:rPr lang="en-US" b="1" dirty="0"/>
              <a:t> century BC.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741" y="0"/>
            <a:ext cx="9121734" cy="553998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When did we start using algorithm?</a:t>
            </a:r>
            <a:endParaRPr lang="en-GB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="" xmlns:a16="http://schemas.microsoft.com/office/drawing/2014/main" id="{374C32EB-D7FF-4398-9095-D3B0ECE2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0875" y="6492894"/>
            <a:ext cx="2133600" cy="365125"/>
          </a:xfrm>
        </p:spPr>
        <p:txBody>
          <a:bodyPr/>
          <a:lstStyle/>
          <a:p>
            <a:fld id="{BC490F8C-3D0D-4DB1-B2BD-1525EA5CE111}" type="slidenum">
              <a:rPr lang="en-US" sz="2000" smtClean="0">
                <a:solidFill>
                  <a:srgbClr val="009900"/>
                </a:solidFill>
              </a:rPr>
              <a:pPr/>
              <a:t>9</a:t>
            </a:fld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6" name="Date Placeholder 6"/>
          <p:cNvSpPr>
            <a:spLocks noGrp="1"/>
          </p:cNvSpPr>
          <p:nvPr>
            <p:ph type="dt" sz="half" idx="10"/>
          </p:nvPr>
        </p:nvSpPr>
        <p:spPr>
          <a:xfrm>
            <a:off x="9525" y="6448445"/>
            <a:ext cx="2133600" cy="365125"/>
          </a:xfrm>
        </p:spPr>
        <p:txBody>
          <a:bodyPr/>
          <a:lstStyle/>
          <a:p>
            <a:fld id="{058E87F0-A1B4-42A3-8F83-2395189D4E66}" type="datetime5">
              <a:rPr lang="en-US" smtClean="0"/>
              <a:t>10-Jan-22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92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SH_radial_light_gre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5108</TotalTime>
  <Words>2194</Words>
  <Application>Microsoft Office PowerPoint</Application>
  <PresentationFormat>On-screen Show (4:3)</PresentationFormat>
  <Paragraphs>586</Paragraphs>
  <Slides>36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SH_radial_light_grey</vt:lpstr>
      <vt:lpstr>PowerPoint Presentation</vt:lpstr>
      <vt:lpstr>PowerPoint Presentation</vt:lpstr>
      <vt:lpstr>PowerPoint Presentation</vt:lpstr>
      <vt:lpstr>Computer Program??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SlideHunter</dc:creator>
  <cp:lastModifiedBy>Fahad Ahmed</cp:lastModifiedBy>
  <cp:revision>583</cp:revision>
  <dcterms:created xsi:type="dcterms:W3CDTF">2014-02-03T19:53:25Z</dcterms:created>
  <dcterms:modified xsi:type="dcterms:W3CDTF">2022-01-10T05:33:05Z</dcterms:modified>
</cp:coreProperties>
</file>